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8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79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_rels/slide78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8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82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8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16.jpeg" ContentType="image/jpeg"/>
  <Override PartName="/ppt/media/image43.png" ContentType="image/png"/>
  <Override PartName="/ppt/media/image42.png" ContentType="image/png"/>
  <Override PartName="/ppt/media/image40.png" ContentType="image/png"/>
  <Override PartName="/ppt/media/image39.png" ContentType="image/png"/>
  <Override PartName="/ppt/media/image37.png" ContentType="image/png"/>
  <Override PartName="/ppt/media/image36.png" ContentType="image/png"/>
  <Override PartName="/ppt/media/image34.png" ContentType="image/png"/>
  <Override PartName="/ppt/media/image33.png" ContentType="image/png"/>
  <Override PartName="/ppt/media/image32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6.jpeg" ContentType="image/jpeg"/>
  <Override PartName="/ppt/media/image8.png" ContentType="image/png"/>
  <Override PartName="/ppt/media/image23.png" ContentType="image/png"/>
  <Override PartName="/ppt/media/image7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2.jpeg" ContentType="image/jpeg"/>
  <Override PartName="/ppt/media/image18.png" ContentType="image/png"/>
  <Override PartName="/ppt/media/image53.png" ContentType="image/png"/>
  <Override PartName="/ppt/media/image17.jpeg" ContentType="image/jpeg"/>
  <Override PartName="/ppt/media/image41.png" ContentType="image/png"/>
  <Override PartName="/ppt/media/image1.jpeg" ContentType="image/jpeg"/>
  <Override PartName="/ppt/media/image15.png" ContentType="image/png"/>
  <Override PartName="/ppt/media/image14.png" ContentType="image/png"/>
  <Override PartName="/ppt/media/image13.jpeg" ContentType="image/jpeg"/>
  <Override PartName="/ppt/media/image10.png" ContentType="image/png"/>
  <Override PartName="/ppt/media/image35.png" ContentType="image/png"/>
  <Override PartName="/ppt/media/image9.jpeg" ContentType="image/jpeg"/>
  <Override PartName="/ppt/media/image12.png" ContentType="image/png"/>
  <Override PartName="/ppt/media/image44.png" ContentType="image/png"/>
  <Override PartName="/ppt/media/image11.jpeg" ContentType="image/jpeg"/>
  <Override PartName="/ppt/media/image48.png" ContentType="image/png"/>
  <Override PartName="/ppt/media/image5.jpeg" ContentType="image/jpeg"/>
  <Override PartName="/ppt/media/image38.png" ContentType="image/png"/>
  <Override PartName="/ppt/media/image4.jpeg" ContentType="image/jpeg"/>
  <Override PartName="/ppt/media/image28.png" ContentType="image/png"/>
  <Override PartName="/ppt/media/image3.jpeg" ContentType="image/jpeg"/>
  <Override PartName="/ppt/media/image21.png" ContentType="image/png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move the slide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A446B5E-54B2-44B5-A9CF-A625BC2B3DB9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CF7C0B6-69D8-426C-B858-84F814B77B9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D2CB374-B681-42C4-9680-50BDD69B97E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7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4ABF378-2285-4F53-88E1-BDAA5F97799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AE3AAF2-99A4-4391-AEB5-DDA7BB8A88B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7A7DCFD-0B4B-4AB7-B305-8B6C42FC12C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8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DEAEEDC-BAD4-46A1-BDB5-3A92F65454F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5D47551-0FB5-4F0B-9FF1-0BE9BC08F16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79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CEBAFE2-3F3E-4495-887B-44164DBA8BF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9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8C77D05-E064-4A71-AC96-383A96286D7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903DB19-0E78-4445-8D38-EA7E93004B1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0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9967B6D-96DF-4142-B5B2-4E42F6CDFABD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F71F55D-3029-43ED-83A7-3AA3B80F731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56D8B0A-99B3-4237-AE86-7AEC9191BF2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FB0D2FA-B069-4D76-B0FB-3C28430D875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0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B7AF548-BE74-4A04-A6A8-26AFB096E9A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1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1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86BA37C-F512-42AC-AA57-50BFA7BC146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3BCD6F28-4E56-4F40-B3A1-D656B310A48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CF863F7-6482-4285-89EB-738FE2105B1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2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B4BC6FA-662F-48B0-BDAF-E279CA9EF98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2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0B98ECB-98B6-451A-84BD-85CCC5FE01F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2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AB37576-6F1A-4A8B-B55B-501E4BA9DF3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3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BEEAE9A-743E-450D-A9C5-CA826B23791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3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AEA1078-E94E-46B3-AD9E-1CB25DE7579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4A55E84-7222-47E4-B3C1-03975FC97D1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C3B50AB-51DE-4806-8592-26325865255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EF39A81-4BAA-41D2-A447-FB23E7A418D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7A4CB2F-F1A6-4BC9-85C5-B9744E32BF6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D9C35537-072C-4B03-A7C1-E72B0E37076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DF62329-3CC2-4F19-82FF-3E903AAD141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3B4E073-74B4-49F5-8368-5323AC2F683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5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CF542E9-215D-4FA6-B5A0-204CCEB31BD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BD83F49-1731-4C8C-80CC-D991A94470A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6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DF654D27-E036-4EAA-99F2-86269234F12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5E282C23-3A62-4E47-A911-30342690DF9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B34ED132-05B2-4821-BE8F-0B744111F56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6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5B9D0644-FF3E-4EE0-8C6E-1D2DA65FF80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98725C7-38F3-4C24-B827-5920ADA40C4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87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5444C406-146D-42E2-8806-C5BA38B302F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29F4ED5-FAC4-447A-8B5B-C7E4FA21D0A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D70AE24-B077-4F89-8E70-2808235FF52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80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88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DE03E5E-761A-4AE0-97AD-ACE428FB147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8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D8A0185-7910-4202-8A13-251485C948F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6169E46-9D72-4117-8233-48302FBBAB1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9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66B45B2-6050-4DAA-BCDE-815A8FC8D85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A55707C-8173-482F-8CD7-CFB07295FEC6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F818194-4CCD-4DF4-A6EB-9EF92078313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9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5ACC563-D557-4472-B2EB-04EE95C0F6D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89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36CE9E8-22B7-40E3-96F4-07D5C6762EB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113486C-B29B-4F41-A452-B102F8E1BD1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2132DAB-5FF0-4843-934C-24DD72C2164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0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4C4C1D8-F8FA-4CA2-970C-8AA790DAFA4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7DD44CE-8A81-40A6-A8C6-CCF940C4C1F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54A3501-53D0-455F-957C-7C83A2B7223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1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314A241-FF5D-4DEF-855F-D389C386E2F1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9DD5A8B-053B-4169-97AA-83912086E32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2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9ED42BB-B56B-401D-8AA9-81241ED24075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6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A5598D7-FB74-42CC-8707-50BB440DEBF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2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D60C565-A0A9-4CD7-906F-A98D6A53C6F7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2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F9C7737-ABB1-4E0A-BB1E-B604E8A907AF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3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C62E078-3C47-4D01-AA84-E22AD67D0804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3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BE6BFBD5-2B6B-40E1-B5CD-8AE88158362A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3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59EA486-8355-46DD-85F6-0CE2513E47A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EABF286-FC93-4B9F-91B7-9946A70784A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D6F0EA0-C071-4343-B73B-7563D8D2DA82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4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B99FCB7-BD9E-4F45-892E-BA95FBF0604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5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7E119D0-ADF8-4798-B9BD-9498613B773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5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AF73121-98AC-4253-A27B-54CF37220019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8CA673E-055D-4D6C-8129-AA6E536544E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5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AE8A190-12FD-436E-9AFD-04A8A0B78B30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5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8CB48AF-71E6-4297-91D7-5D85CC960AD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6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8848377-123E-4057-8F17-39A0FD04003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sldImg"/>
          </p:nvPr>
        </p:nvSpPr>
        <p:spPr>
          <a:xfrm>
            <a:off x="1106640" y="812880"/>
            <a:ext cx="5346000" cy="4009320"/>
          </a:xfrm>
          <a:prstGeom prst="rect">
            <a:avLst/>
          </a:prstGeom>
        </p:spPr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FD4966C4-AB83-45CE-8032-18FD430CB75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6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350C438-BB97-4E68-8DC0-AD32B7FB254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B123B992-4404-4F9E-BF5D-DD641DA7E7C3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73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7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F9B3BD3-D786-4A43-8F09-10FE51FF9EC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9ECA3F4-E93D-4CED-B43C-F94867CC263B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8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61B13A8-0908-4C41-A932-AD5845262C68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B9D8FDD-C162-4376-81F7-8B746C58C5DB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8328F93-545B-48C2-BCCA-21072F6B830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86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EF510C3-012A-4233-863A-55D9843919EF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88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89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C136DC2-2F88-4A04-A2F5-F87DC17A1EF3}" type="slidenum">
              <a:rPr b="0" lang="fr-FR" sz="1200" spc="-1" strike="noStrike">
                <a:latin typeface="Times New Roman"/>
              </a:rPr>
              <a:t>&lt;number&gt;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92B83899-F251-4D07-80B4-B4DDA258F52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 type="sldImg"/>
          </p:nvPr>
        </p:nvSpPr>
        <p:spPr>
          <a:xfrm>
            <a:off x="1108080" y="812880"/>
            <a:ext cx="5342760" cy="4007880"/>
          </a:xfrm>
          <a:prstGeom prst="rect">
            <a:avLst/>
          </a:prstGeom>
        </p:spPr>
      </p:sp>
      <p:sp>
        <p:nvSpPr>
          <p:cNvPr id="773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4205880"/>
          </a:xfrm>
          <a:prstGeom prst="rect">
            <a:avLst/>
          </a:prstGeom>
        </p:spPr>
        <p:txBody>
          <a:bodyPr lIns="0" rIns="0" tIns="0" bIns="0"/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" name="Image 7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42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83" name="Image 5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24" name="Image 7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Click to edit the outline text format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Outline Level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Third Outline Level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Fourth Outline Level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Fifth Outline Level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Sixth Outline Level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Seventh Outline Level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Click to edit the outline text format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Outline Level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Third Outline Level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Fourth Outline Level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Fifth Outline Level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Sixth Outline Level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Seventh Outline Level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66" name="Image 7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064000" y="6579720"/>
            <a:ext cx="26244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Calibri"/>
                <a:ea typeface="DejaVu Sans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207" name="Image 12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1259640" y="572400"/>
            <a:ext cx="66009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Merci de votre attention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4320" y="5749920"/>
            <a:ext cx="9143280" cy="11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-4320" y="5511240"/>
            <a:ext cx="9143280" cy="455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AELION - 95, Chemin de Gabardie 31200 TOULOUSE</a:t>
            </a:r>
            <a:endParaRPr b="0" lang="fr-F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05 61 49 42 60 - contact@aelion.fr - www.aelion.fr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211" name="Group 5"/>
          <p:cNvGrpSpPr/>
          <p:nvPr/>
        </p:nvGrpSpPr>
        <p:grpSpPr>
          <a:xfrm>
            <a:off x="551880" y="6078960"/>
            <a:ext cx="8039520" cy="577080"/>
            <a:chOff x="551880" y="6078960"/>
            <a:chExt cx="8039520" cy="577080"/>
          </a:xfrm>
        </p:grpSpPr>
        <p:grpSp>
          <p:nvGrpSpPr>
            <p:cNvPr id="212" name="Group 6"/>
            <p:cNvGrpSpPr/>
            <p:nvPr/>
          </p:nvGrpSpPr>
          <p:grpSpPr>
            <a:xfrm>
              <a:off x="551880" y="6078960"/>
              <a:ext cx="8039520" cy="577080"/>
              <a:chOff x="551880" y="6078960"/>
              <a:chExt cx="8039520" cy="577080"/>
            </a:xfrm>
          </p:grpSpPr>
          <p:grpSp>
            <p:nvGrpSpPr>
              <p:cNvPr id="213" name="Group 7"/>
              <p:cNvGrpSpPr/>
              <p:nvPr/>
            </p:nvGrpSpPr>
            <p:grpSpPr>
              <a:xfrm>
                <a:off x="551880" y="6078960"/>
                <a:ext cx="4948560" cy="486360"/>
                <a:chOff x="551880" y="6078960"/>
                <a:chExt cx="4948560" cy="486360"/>
              </a:xfrm>
            </p:grpSpPr>
            <p:grpSp>
              <p:nvGrpSpPr>
                <p:cNvPr id="214" name="Group 8"/>
                <p:cNvGrpSpPr/>
                <p:nvPr/>
              </p:nvGrpSpPr>
              <p:grpSpPr>
                <a:xfrm>
                  <a:off x="1938960" y="6155640"/>
                  <a:ext cx="3561480" cy="393840"/>
                  <a:chOff x="1938960" y="6155640"/>
                  <a:chExt cx="3561480" cy="393840"/>
                </a:xfrm>
              </p:grpSpPr>
              <p:pic>
                <p:nvPicPr>
                  <p:cNvPr id="215" name="Image 19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2971800" y="6168600"/>
                    <a:ext cx="1218960" cy="378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216" name="Image 2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4560480" y="6155640"/>
                    <a:ext cx="939960" cy="378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217" name="Image 22" descr=""/>
                  <p:cNvPicPr/>
                  <p:nvPr/>
                </p:nvPicPr>
                <p:blipFill>
                  <a:blip r:embed="rId5"/>
                  <a:srcRect l="6282" t="8303" r="5415" b="7581"/>
                  <a:stretch/>
                </p:blipFill>
                <p:spPr>
                  <a:xfrm>
                    <a:off x="1938960" y="6171120"/>
                    <a:ext cx="662760" cy="378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pic>
              <p:nvPicPr>
                <p:cNvPr id="218" name="Image 17" descr="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551880" y="6078960"/>
                  <a:ext cx="1017360" cy="48636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219" name="Image 2" descr=""/>
              <p:cNvPicPr/>
              <p:nvPr/>
            </p:nvPicPr>
            <p:blipFill>
              <a:blip r:embed="rId7"/>
              <a:stretch/>
            </p:blipFill>
            <p:spPr>
              <a:xfrm>
                <a:off x="8091360" y="6116760"/>
                <a:ext cx="500040" cy="5392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20" name="Image 6" descr=""/>
            <p:cNvPicPr/>
            <p:nvPr/>
          </p:nvPicPr>
          <p:blipFill>
            <a:blip r:embed="rId8"/>
            <a:stretch/>
          </p:blipFill>
          <p:spPr>
            <a:xfrm>
              <a:off x="5870160" y="6154560"/>
              <a:ext cx="808200" cy="377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1" name="Image 5" descr=""/>
          <p:cNvPicPr/>
          <p:nvPr/>
        </p:nvPicPr>
        <p:blipFill>
          <a:blip r:embed="rId9"/>
          <a:srcRect l="0" t="21606" r="0" b="0"/>
          <a:stretch/>
        </p:blipFill>
        <p:spPr>
          <a:xfrm>
            <a:off x="-2520" y="1392120"/>
            <a:ext cx="9143280" cy="4123440"/>
          </a:xfrm>
          <a:prstGeom prst="rect">
            <a:avLst/>
          </a:prstGeom>
          <a:ln>
            <a:noFill/>
          </a:ln>
        </p:spPr>
      </p:pic>
      <p:pic>
        <p:nvPicPr>
          <p:cNvPr id="222" name="Image 18" descr=""/>
          <p:cNvPicPr/>
          <p:nvPr/>
        </p:nvPicPr>
        <p:blipFill>
          <a:blip r:embed="rId10"/>
          <a:stretch/>
        </p:blipFill>
        <p:spPr>
          <a:xfrm>
            <a:off x="6980400" y="6153480"/>
            <a:ext cx="809280" cy="378360"/>
          </a:xfrm>
          <a:prstGeom prst="rect">
            <a:avLst/>
          </a:prstGeom>
          <a:ln>
            <a:noFill/>
          </a:ln>
        </p:spPr>
      </p:pic>
      <p:sp>
        <p:nvSpPr>
          <p:cNvPr id="223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2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lab.com/user/gitrepo.git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mailto:git@gitlab.com" TargetMode="External"/><Relationship Id="rId2" Type="http://schemas.openxmlformats.org/officeDocument/2006/relationships/hyperlink" Target="https://gitlab.com/your_user/your_repository.git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hyperlink" Target="https://gist.github.com/thomasfr/9691385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hyperlink" Target="https://medium.com/@pablorsk/be-a-git-ninja-the-gitattributes-file-e58c07c9e915" TargetMode="External"/><Relationship Id="rId2" Type="http://schemas.openxmlformats.org/officeDocument/2006/relationships/hyperlink" Target="https://delicious-insights.com/fr/articles/preserver-certains-fichiers-au-merge/" TargetMode="External"/><Relationship Id="rId3" Type="http://schemas.openxmlformats.org/officeDocument/2006/relationships/hyperlink" Target="https://gitattributes.io/" TargetMode="External"/><Relationship Id="rId4" Type="http://schemas.openxmlformats.org/officeDocument/2006/relationships/hyperlink" Target="https://git-scm.com/book/fr/v2/Personnalisation-de-Git-Attributs-Git" TargetMode="External"/><Relationship Id="rId5" Type="http://schemas.openxmlformats.org/officeDocument/2006/relationships/hyperlink" Target="https://gist.github.com/nemotoo/b8a1c3a0f1225bb9231979f389fd4f3f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hyperlink" Target="https://uri_du_fork/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uri_depot_reference/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20040" y="4626000"/>
            <a:ext cx="8139240" cy="12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36a9e1"/>
                </a:solidFill>
                <a:latin typeface="Calibri"/>
                <a:ea typeface="Tahoma"/>
              </a:rPr>
              <a:t>Versionning et travail collaboratif avec Git</a:t>
            </a:r>
            <a:br/>
            <a:r>
              <a:rPr b="0" i="1" lang="fr-FR" sz="2800" spc="-1" strike="noStrike">
                <a:solidFill>
                  <a:srgbClr val="000000"/>
                </a:solidFill>
                <a:latin typeface="Calibri"/>
                <a:ea typeface="Tahoma"/>
              </a:rPr>
              <a:t>Système de gestion de versions multi-sujets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72400" y="4140000"/>
            <a:ext cx="7886880" cy="40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i="1" lang="fr-FR" sz="2910" spc="-1" strike="noStrike">
                <a:solidFill>
                  <a:srgbClr val="000000"/>
                </a:solidFill>
                <a:latin typeface="Calibri Light"/>
                <a:ea typeface="Tahoma"/>
              </a:rPr>
              <a:t>Jean-Luc AUBERT</a:t>
            </a:r>
            <a:endParaRPr b="0" lang="fr-FR" sz="291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685800" y="3221640"/>
            <a:ext cx="7771680" cy="3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fr-FR" sz="1200" spc="395" strike="noStrike" cap="all">
                <a:solidFill>
                  <a:srgbClr val="ffffff"/>
                </a:solidFill>
                <a:latin typeface="Calibri Light"/>
              </a:rPr>
              <a:t>Développement - outils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B9B5350-7BA7-4658-AAEA-DB39EE5D8179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D6D056-C18A-4AED-8171-16795E1EA2B3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branche peut ou non être exposée, « poussée », ou simplement détruite sans impacter l’équipe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Créer une branche pour expérimenter une fonctionnalité,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Invalider l’approche, et supprimer la branche,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Choisir de « pousser » toute ou partie des branches créées,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...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pic>
        <p:nvPicPr>
          <p:cNvPr id="319" name="Espace réservé du contenu 13" descr=""/>
          <p:cNvPicPr/>
          <p:nvPr/>
        </p:nvPicPr>
        <p:blipFill>
          <a:blip r:embed="rId1"/>
          <a:stretch/>
        </p:blipFill>
        <p:spPr>
          <a:xfrm>
            <a:off x="4629240" y="1993320"/>
            <a:ext cx="3885480" cy="375336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6DF029-8751-4337-95AD-D6170CAAA7C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6B20EB8-F2B0-44BA-88BF-1A18276EE89B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Installation et configuration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F2A01F-36C8-4083-B120-5688C6D07B9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74BCEB-58C8-4961-88DD-3756135F754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Installation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GIT est disponible sur les principales plate-formes PC, Mac, Linux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L’ensemble des téléchargements est disponible sur le site https://git.scm.com,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Sous Linux Ubuntu, l’installation peut se faire à la ligne de commande : apt install git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Il existe plusieurs interfaces graphiques pour gérer efficacement le workflow GIT ( Git Krakken entre autre est un excellent projet, ...)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fois GIT installé, il doit être configuré : git config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Au niveau « global », le paramétrage s’appliquera à l’ensemble des commandes GIT : git config --global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La configuration globale peut être surchargée pour chaque projet : git config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La configuration de GIT ainsi que l’ensemble des commandes se fait à la ligne de commande :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617914E-300A-438C-897F-9B7E8D468FA5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91A6E13-871B-4F81-9CE1-E7C45EC24487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Configuration de GIT : Utilisateur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Cette étape permet de « signer » les « validations » que vous allez faire sur vos fichiers. Cette information ne pourra pas être modifiée dans les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--global user.name « Jean-Luc Aubert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--global user.email « jla.webprojet@gmail.com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Vous pouvez modifier localement (pour chaque projet) les informations.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Pour vérifier, lister les paramètres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--list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user.email =&gt; Affiche le paramètre spécifique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F5D7953-67EE-41E7-8FB9-57178E31400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3B6FAF-D28B-468E-8941-B588A7FE6FF7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Configuration de GIT : Paramètres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D’autres paramètres peuvent être définis par la commande « config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core.editor =&gt; définit l’éditeur par défaut pour GIT (i.e Notepad++),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commit.template =&gt; Modèle de message des commits,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core.autocrlf =&gt; Réglage des caractères de fin de ligne (utile pour les teams avec des environnements différents i.e Linux, MacOS, Windows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fonction de votre environnement, vous pouvez décider d’appliquer certaines politiques particulières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–global core.excludesfile ~/.gitignore_global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GIT ignorera les fichiers définis dans .gitignore_global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BB1263F-52EC-4241-BC11-50C3A5D3051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6BB545B-D1B7-485A-A130-F84BE6AB2C03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Création / Initialisation d’un dépôt local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ED63AEE-D885-4046-8247-967FF8783FE1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F6FB774-73B6-4AE1-9F7C-4B1E5B31E502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Cloner un dépôt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C’est la méthode la plus simple pour récupérer l’intégralité d’un développement sur sa machine, ainsi que la configuration associée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clone https://gitlab.com/user/gitrepo.git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clone </a:t>
            </a:r>
            <a:r>
              <a:rPr b="0" lang="fr-FR" sz="1400" spc="-1" strike="noStrike" u="sng">
                <a:solidFill>
                  <a:srgbClr val="0563c1"/>
                </a:solidFill>
                <a:uFillTx/>
                <a:latin typeface="Courier New"/>
                <a:ea typeface="Tahoma"/>
                <a:hlinkClick r:id="rId1"/>
              </a:rPr>
              <a:t>https://gitlab.com/user/gitrepo.git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 my_directory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Dans le premier cas, le « repository » distant sera intégralement copié dans le dossier spécifié par le nom du dépôt distant.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Dans le second cas, le dépôt distant sera copié dans le dossier spécifié.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Si le dépôt distant est privé, vous devrez vous identifié à l’aide de vos clés privées.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6F5D37E-7565-4CCD-B031-83D6E36A0E26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D521A60-A178-493B-B80F-DFE503E2345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Gérer les clés SSH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assurer la confidentialité et la sécurité de vos dépôts, confirmer les transactions, l’idéal est de les rendre « privé ». Le système utilisera ensuite un échange clé-privée, clé-publique pour confirmer les manipulations.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créer un couple clé privée / clé publique, sous Git Bash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ssh-keygen -o -t rsa -b 4096 – C « vous@votredomaine.com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cat ~/.ssh/id_rsa.pub | clip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Collez la clé publique dans la configuration de votre compte Gitlab (ou Github), et vérifiez la configuration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ssh -T git@gitlab.com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BD31862-D0FC-472C-8E1F-8B6C8643FFF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D67BD8C-1E84-409F-8F2A-06C8C866674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Initialiser un dépôt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Vous pouvez initialiser un dépôt GIT à la racine d’un projet existant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cd ~/my_workspace/my_project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init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 dossier caché « .git » sera créé dans le dossier de votre projet, GIT pourra désormais être utilisé pour ce projet.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 ce stade, l’ensemble de vos « commit », création de branches, etc. seront stockés dans ce dossier.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Attention donc à ne pas supprimer ce dossier. GIT n’est pas un système de sauvegarde, utilisez les outils adaptés pour ça.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E69B9B4-0486-45C7-B3E2-0FBFF80EA9D3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562671B-7C77-479C-BA64-1624DE7D3EC4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Associer votre dépôt local à un dépôt distant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Vous pouvez associer votre dépôt local à un dépôt distant afin de partager toute ou partie de votre code avec d’autres développeurs. Vous devez pour cela disposer d’un compte sur une « forge » quelconque : github, gitlab, etc. ou disposer d’un serveur GIT sur votre réseau d’entreprise.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1414"/>
              </a:spcAft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git remote add origin </a:t>
            </a:r>
            <a:r>
              <a:rPr b="0" lang="fr-FR" sz="1500" spc="-1" strike="noStrike" u="sng">
                <a:solidFill>
                  <a:srgbClr val="0563c1"/>
                </a:solidFill>
                <a:uFillTx/>
                <a:latin typeface="Courier New"/>
                <a:ea typeface="Tahoma"/>
                <a:hlinkClick r:id="rId1"/>
              </a:rPr>
              <a:t>git@gitlab.com</a:t>
            </a: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:your_distant_repository.git (avec authentification  SSH),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1414"/>
              </a:spcAft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git remote add origin </a:t>
            </a:r>
            <a:r>
              <a:rPr b="0" lang="fr-FR" sz="1500" spc="-1" strike="noStrike" u="sng">
                <a:solidFill>
                  <a:srgbClr val="0563c1"/>
                </a:solidFill>
                <a:uFillTx/>
                <a:latin typeface="Courier New"/>
                <a:ea typeface="Tahoma"/>
                <a:hlinkClick r:id="rId2"/>
              </a:rPr>
              <a:t>https://gitlab.com/your_user/your_repository.git</a:t>
            </a: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 (sans authentification)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La commande associera votre dépôt local à un dépôt distant sur Gitlab. Vos opérations de « push » se feront automatiquement par la référence « origin ».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Si vous aviez déjà dans le dépôt distant déposés certains fichiers (i.e readme.md, licence, …), effectuez un premier « pull » après l’association, afin d’avoir une copie identique localement.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1414"/>
              </a:spcAft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git pull origin master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73F7663-CA04-4545-A65A-9D2935FE7D5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62228E7-884C-4CC4-A52A-5B060DF82B6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Brève histoire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est né de la rupture entre les développeurs du noyau Linux et la société qui développait Bitkeeper, outil propriétaire utilisé à l’époque,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En 2005, l’équipe de Linus Torvalds décide de créer ses propres outils devant poursuivre les objectifs suivants :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5472DA6-26D3-4DF4-80BB-C4C49D6DEE9D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FAC55EB-8820-4B22-8F73-B33B655FA710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Gestion standard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0B4E578-7EAF-4646-AC7C-DCC1E2ECC26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60E4EA1-406D-43E8-9FBE-9A00A83A6667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.gitignore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fichier « .gitignore » va servir à indiquer à GIT de ne pas tenir compte de certains fichiers dans sa base de données.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effet, les « builds », les fichiers compilés, les packages ou librairies, dépendances n’ont pas lieu d’être suivis.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fichier « .gitignore » est un simple fichier texte, dans lequel vous allez pouvoir exlure dossiers et/ou fichiers à partir de leur nom ou d’un motif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# .gitignore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./node_modules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*.vscode</a:t>
            </a:r>
            <a:br/>
            <a:endParaRPr b="0" lang="fr-FR" sz="14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A8D8AD-93FC-4737-ACF1-5F936C4ACF03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B12209C-B4EE-4966-AC64-5F10AF112C2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Après avoir clôné ou initialisé un dépôt GIT, la première opération à réaliser est de faire un premier « commit » de vos fichiers. Un « commit » consiste à prendre un instantané de l’état de votre système de fichiers à un instant 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Avant de valider, utilisez la commande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status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b="0" lang="fr-FR" sz="14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2840760" y="3841920"/>
            <a:ext cx="3461760" cy="2331360"/>
          </a:xfrm>
          <a:prstGeom prst="rect">
            <a:avLst/>
          </a:prstGeom>
          <a:ln>
            <a:noFill/>
          </a:ln>
        </p:spPr>
      </p:pic>
      <p:sp>
        <p:nvSpPr>
          <p:cNvPr id="37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1CD9DD7-D503-479B-AD19-73278ADDD1BC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5B6349C-4861-4C34-81E8-85CB41B20ED9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Au premier « commit », vous voudrez ajouter tous les fichiers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Tahoma"/>
              </a:rPr>
              <a:t>git add 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Pour ajouter certains fichiers uniquement, spécifiez le fichier après « add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add mon_fichier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Attention, lors du « commit » l’instantané tiendra compte de la version du fichier au moment du « git add » et non pas de celle du moment du « git commit ». Pour replacer le fichier, réutilisez la commande « git add » juste avant « git commit ».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710A426-7A46-463C-8D9A-E760620BCE6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63A6FE8-A78E-45CD-BA64-0B4B3A412E5E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Ajouter des fichiers en zone de transit : première frayeur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Il se peut que par inadvertance, après avoir utiliser la commande « git add . » que vous voyiez des fichiers non souhaités dans les sections de suivi de la commande « git status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b="0" lang="fr-FR" sz="21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722520" y="3337200"/>
            <a:ext cx="3950640" cy="1109520"/>
          </a:xfrm>
          <a:prstGeom prst="rect">
            <a:avLst/>
          </a:prstGeom>
          <a:ln>
            <a:noFill/>
          </a:ln>
        </p:spPr>
      </p:pic>
      <p:sp>
        <p:nvSpPr>
          <p:cNvPr id="389" name="CustomShape 3"/>
          <p:cNvSpPr/>
          <p:nvPr/>
        </p:nvSpPr>
        <p:spPr>
          <a:xfrm>
            <a:off x="4767480" y="3333600"/>
            <a:ext cx="3653280" cy="10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C’est le cas par exemple si vous n’avez pas de fichier « .gitignore » avant l’ajout des fichiers. Il est nécessaire dans ce cas de nettoyer la zone de transit :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654840" y="4971600"/>
            <a:ext cx="211464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rm -r * </a:t>
            </a:r>
            <a:r>
              <a:rPr b="0" lang="fr-FR" sz="1270" spc="-1" strike="noStrike">
                <a:solidFill>
                  <a:srgbClr val="ce181e"/>
                </a:solidFill>
                <a:latin typeface="Courier New"/>
                <a:ea typeface="Tahoma"/>
              </a:rPr>
              <a:t>--cached</a:t>
            </a:r>
            <a:endParaRPr b="0" lang="fr-FR" sz="1270" spc="-1" strike="noStrike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BB96220-33B4-468D-86A1-758A2CE5CC09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92" name="CustomShape 6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93" name="CustomShape 7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6C990F2-5426-4E2C-AE6E-BA45AE721BC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Vos modifications sont prêtes, vous allez ajouter les fichiers en zone de transit, afin qu’ils puissent être validés (enregistrés dans la base de données GIT locale)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006080" y="3132000"/>
            <a:ext cx="3833640" cy="8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L’indexation interactive offre plusieurs options, détaillées un peu plus loin dans ce chapitre.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655920" y="4971600"/>
            <a:ext cx="357804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add . # ou…</a:t>
            </a:r>
            <a:endParaRPr b="0" lang="fr-FR" sz="12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add -i ou git add --interactive</a:t>
            </a:r>
            <a:endParaRPr b="0" lang="fr-FR" sz="1270" spc="-1" strike="noStrike"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653040" y="3132000"/>
            <a:ext cx="2676960" cy="1615680"/>
          </a:xfrm>
          <a:prstGeom prst="rect">
            <a:avLst/>
          </a:prstGeom>
          <a:ln>
            <a:noFill/>
          </a:ln>
        </p:spPr>
      </p:pic>
      <p:sp>
        <p:nvSpPr>
          <p:cNvPr id="399" name="CustomShape 5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22C7707-ABF2-4966-AE4C-5548FC88271C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00" name="CustomShape 6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1" name="CustomShape 7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46C72A4-4138-4798-AE4D-6D0D75A7272D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Premier « commit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fois prêt, vous pouvez déclencher votre premier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commit -m « Message »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L’ensemble des fichiers en zone de transit fera l’objet d’un « snapshot » à l’instant 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status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endParaRPr b="0" lang="fr-FR" sz="13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4325760" y="3080160"/>
            <a:ext cx="4068000" cy="242388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195840" y="4675680"/>
            <a:ext cx="4007880" cy="82836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2D6511F-4D94-457D-BE5E-5896FBCFFAD5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9E092AA-A6C6-433B-857F-50C546E952D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« Amender » un précédent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Il est possible avec GIT d’amender un précédent « commit », en d’autres termes, en cas d’oubli d’un fichier, ou d’erreur dans le message de « commit », plutôt que de faire un nouveau « commit », avec un seul fichier, juste modifier le commit précédent.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Modifier le message du précédent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commit --amend -m «Message modifié»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Ajouter un fichier oublié, sans mettre à jour le message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commit --amend --no-edit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45ACB8-7BD9-42CA-B5AE-C6E65686AF9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13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C08D4EF-C5DB-48B6-8AA6-691684FBD857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Il peut arriver que vous ayez pris un instantané qui n’a pas lieu d’être, i.e. une fonctionnalité improbable, ou juste une mauvaise manipulation sur un fichier. Vous pouvez annuler un commit.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Revenir à un commit précédent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bdeb6e54d90232b9c39d971464bcc3592d9dd7a8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Le hash du commit peut être visualisé par la commande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log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En mode « détaché », vous ne travaillez plus sur une branche, vos commits seront « orphelins » et supprimés par GIT.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</p:txBody>
      </p:sp>
      <p:pic>
        <p:nvPicPr>
          <p:cNvPr id="416" name="Espace réservé du contenu 15" descr=""/>
          <p:cNvPicPr/>
          <p:nvPr/>
        </p:nvPicPr>
        <p:blipFill>
          <a:blip r:embed="rId1"/>
          <a:stretch/>
        </p:blipFill>
        <p:spPr>
          <a:xfrm>
            <a:off x="4629240" y="2710080"/>
            <a:ext cx="3885480" cy="2319840"/>
          </a:xfrm>
          <a:prstGeom prst="rect">
            <a:avLst/>
          </a:prstGeom>
          <a:ln>
            <a:noFill/>
          </a:ln>
        </p:spPr>
      </p:pic>
      <p:sp>
        <p:nvSpPr>
          <p:cNvPr id="417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010C252-BD60-4F88-B789-759A55A45B59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18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FAB98F9-3B63-4443-BD28-89A18FD442C7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 partir de ce moment, vous pouvez créer une nouvelle branche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-b NoDummyLocalization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Le commit précédent (dans l’exemple Dummy english localization) n’existe plus dans cette branche.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Cependant, elle persiste dans la branche parente (souvent « master »)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Utiliser la </a:t>
            </a:r>
            <a:r>
              <a:rPr b="1" lang="fr-FR" sz="2400" spc="-1" strike="noStrike">
                <a:solidFill>
                  <a:srgbClr val="c00000"/>
                </a:solidFill>
                <a:latin typeface="Calibri Light"/>
                <a:ea typeface="Tahoma"/>
              </a:rPr>
              <a:t>commande </a:t>
            </a:r>
            <a:r>
              <a:rPr b="0" lang="fr-FR" sz="2000" spc="-1" strike="noStrike">
                <a:solidFill>
                  <a:srgbClr val="000000"/>
                </a:solidFill>
                <a:latin typeface="Courier New"/>
                <a:ea typeface="Tahoma"/>
              </a:rPr>
              <a:t>git revert HEAD </a:t>
            </a: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pour créer un nouveau « commit » qui sera l’exact opposé du dernier « commit »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2320200" y="3121200"/>
            <a:ext cx="4561560" cy="1370880"/>
          </a:xfrm>
          <a:prstGeom prst="rect">
            <a:avLst/>
          </a:prstGeom>
          <a:ln>
            <a:noFill/>
          </a:ln>
        </p:spPr>
      </p:pic>
      <p:sp>
        <p:nvSpPr>
          <p:cNvPr id="42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156575D-DE98-4EA1-865D-DFD8F7C43AED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8CBD7A-C915-466A-A70C-D45E19C2459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Brève histoire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Rapidité,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Conception simple,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Fort support des développements non linéaires (multiples branches parallèles),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Complètement distribué à travers le réseau,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Capable de traiter de très gros projets.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BF0205-373A-415C-BCE0-882138ED88E3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A15E73E-A384-43E8-B435-ED174FD2FDF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Vous pouvez annuler un commit en « réinitialisant » (reset)  l’historique sur un commit donné, en supprimant les « commits » suivants.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reset --hard bdeb6e54d90232b9c39d971464bcc3592d9dd7a8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Le nettoyage de l’historique ne fera plus apparaître les commits suivant le commit sur lequel le reset a eu lieu.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Utiliser la commande </a:t>
            </a:r>
            <a:r>
              <a:rPr b="0" lang="fr-FR" sz="2200" spc="-1" strike="noStrike">
                <a:solidFill>
                  <a:srgbClr val="000000"/>
                </a:solidFill>
                <a:latin typeface="Courier New"/>
                <a:ea typeface="Tahoma"/>
              </a:rPr>
              <a:t>git reset </a:t>
            </a: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sera efficace en local, mais risquée si les commits « supprimés » ont été poussés. GIT lèvera une exception au moment du « push » indiquant que votre branche est obsolète car il manque des commits !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428" name="Image 12" descr=""/>
          <p:cNvPicPr/>
          <p:nvPr/>
        </p:nvPicPr>
        <p:blipFill>
          <a:blip r:embed="rId1"/>
          <a:stretch/>
        </p:blipFill>
        <p:spPr>
          <a:xfrm>
            <a:off x="2707560" y="2876760"/>
            <a:ext cx="3728520" cy="2241360"/>
          </a:xfrm>
          <a:prstGeom prst="rect">
            <a:avLst/>
          </a:prstGeom>
          <a:ln>
            <a:noFill/>
          </a:ln>
        </p:spPr>
      </p:pic>
      <p:sp>
        <p:nvSpPr>
          <p:cNvPr id="42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DAF3FE9-F34B-4285-B69F-A0C618937295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3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6D61D86-25D8-4B11-9CEB-7274E74BF50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Les branches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D3B1EE1-B47A-4751-AB9A-C8F854A1746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1C57A5-C895-48A6-AC3D-A142431C75A3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branches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GIT permet en encourage l’utilisation massive des branches, grâce à la rapidité avec laquelle l’utilisateur peut créer des embranchements, basculer entre les branches, fusionner tout aussi aisément.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La branche par défaut de GIT est la branche « master » et devrait être la branche dans laquelle le « pointeur » de fin (« HEAD ») est l’état de mise en production.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parallèle, une branche « devel » devrait exister, dans laquelle le pointeur de fin (« HEAD ») contient le prochain incrément de livraison.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branch 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-b devel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720000" y="5159880"/>
            <a:ext cx="4788000" cy="101340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05FE51D-04C0-4C21-B66D-BEB39EE74141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4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4B4094A-ED86-4C09-8825-2D0E697B3B95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Modèle de branches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 partir de la branche « devel », on a coutume de créer des branches par grandes fonctionnalités (« feature branches »), ces branches seront ensuite fusionnées dans la branche « devel » qui sera elle même fusionnée ensuite dans la branche « master » lorsqu’elle sera redevenue stable en fin de « sprint ».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Les « featured branches » ont une durée de vie limitée, et peuvent donc être supprimées, le cas échéant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branch -d NoDummyLocalization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444" name="Espace réservé du contenu 10" descr=""/>
          <p:cNvPicPr/>
          <p:nvPr/>
        </p:nvPicPr>
        <p:blipFill>
          <a:blip r:embed="rId1"/>
          <a:stretch/>
        </p:blipFill>
        <p:spPr>
          <a:xfrm>
            <a:off x="4957920" y="1440000"/>
            <a:ext cx="3227760" cy="4860360"/>
          </a:xfrm>
          <a:prstGeom prst="rect">
            <a:avLst/>
          </a:prstGeom>
          <a:ln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92A0435-A43C-4368-9B5C-13ABB24BBFEF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8649C30-FB12-481F-86F9-F2209FBA5A1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Feature Branch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branche de fonctionnalité ne devrait exister que localement, pas sur le dépôt distant.</a:t>
            </a:r>
            <a:br/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Cependant, si une nouvelle branche existe, vous pouvez la supprimer sur le dépôt distant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push origin --delete NoDummyLocalization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cas d’erreur, (« failed to push some refs »), cela signifie que la branche a été supprimée sur le dépôt distant, dans ce cas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fetch --prune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450" name="Espace réservé du contenu 11" descr=""/>
          <p:cNvPicPr/>
          <p:nvPr/>
        </p:nvPicPr>
        <p:blipFill>
          <a:blip r:embed="rId1"/>
          <a:stretch/>
        </p:blipFill>
        <p:spPr>
          <a:xfrm>
            <a:off x="5666760" y="1440000"/>
            <a:ext cx="1810080" cy="486036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9916059-C88F-476C-9C58-7E9C6E63D84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D9A2126-CB80-4DD5-B2C3-59E9CA9ABA6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Gérer efficacement les branches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Créer une branche spécifique à partir de la branche « devel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-b userFeature devel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Revenez dans la branche « devel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devel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Fusionnez votre Featured Branch dans « devel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merge --no-ff userFeature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Supprimez votre Featured Branch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branch -d userFeature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Poussez la branche « devel » sur le dépôt distant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Tahoma"/>
              </a:rPr>
              <a:t>git push origin devel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4977000" y="1440000"/>
            <a:ext cx="353736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Travailler sur le branche, effectuer les commits nécessaires, puis...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L’option </a:t>
            </a: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--no-ff </a:t>
            </a:r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permettra de conserver l’historique de l’existence d’une branche à l’origine de la fusion.</a:t>
            </a:r>
            <a:br/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En mode </a:t>
            </a: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« fast-forward », </a:t>
            </a:r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cet historique est oublié, il est plus difficile de revenir en arrière le cas échéant.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3983760" y="2013120"/>
            <a:ext cx="899280" cy="1908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D4DB2E7-8824-4D35-8FBD-8259915F8F4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59" name="CustomShape 6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0" name="CustomShape 7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DBA2B0-7FA0-46FF-9E73-9DE5D4E21E6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Fast-Forward vs Non Fast Forward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Avec --no-ff l’historique des commits est conservé.</a:t>
            </a:r>
            <a:br/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Faciliant le cas échéant un retour en arrière.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Avec le modificateur --ff (par défaut), la fusion perd les commits ayant conduit à l’intégration de la nouvelle fonctionnalité intégrée.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pic>
        <p:nvPicPr>
          <p:cNvPr id="463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150640"/>
            <a:ext cx="3885480" cy="3438360"/>
          </a:xfrm>
          <a:prstGeom prst="rect">
            <a:avLst/>
          </a:prstGeom>
          <a:ln>
            <a:noFill/>
          </a:ln>
        </p:spPr>
      </p:pic>
      <p:sp>
        <p:nvSpPr>
          <p:cNvPr id="46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3E4308F-A063-465A-8E16-B41B285A18F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65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1E7D149-A7A5-47DF-BF70-35D30444B134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Paramétrer les « merge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Par défaut, Git utilise le mode « ff » (Fast Forward) pour traiter les fusions.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Vous pouvez modifier le comportement par défaut en modifiant le fichier de configuration (global, ou local)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les fusions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merge.commit no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merge.ff no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Désactiver le « fast-forward » a un effet indésirable lors des « pulls » qui vont donc récupérer des historiques inutiles localement. On peut donc faire des pulls en réactivant le « fast-forward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pull –ff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Ou en modifiant la configuration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pull.ff yes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469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602800"/>
            <a:ext cx="3885480" cy="253440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392040" y="2163240"/>
            <a:ext cx="16416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D5CD786-0711-4456-9154-2A20F3ED1C0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72" name="CustomShape 5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3" name="CustomShape 6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3C6E2A-2B8F-420F-A4D3-A8A8FFF22F2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cours de développement, les commits sont relativement nombreux. Cependant, il arrive parfois qu’il soit nécessaire de 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« factoriser » plusieurs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« commits » pour n’en faire plus qu’un seul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mode interactif de « rebase » va nous permettre de fusionner les commits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rebase -i HEAD~5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Va nous permettre de choisir quoi faire avec les 5 derniers commits réalisé (ici sur devel)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</p:txBody>
      </p:sp>
      <p:pic>
        <p:nvPicPr>
          <p:cNvPr id="476" name="Espace réservé du contenu 9" descr=""/>
          <p:cNvPicPr/>
          <p:nvPr/>
        </p:nvPicPr>
        <p:blipFill>
          <a:blip r:embed="rId1"/>
          <a:stretch/>
        </p:blipFill>
        <p:spPr>
          <a:xfrm>
            <a:off x="4636800" y="1440000"/>
            <a:ext cx="3870000" cy="4860360"/>
          </a:xfrm>
          <a:prstGeom prst="rect">
            <a:avLst/>
          </a:prstGeom>
          <a:ln>
            <a:noFill/>
          </a:ln>
        </p:spPr>
      </p:pic>
      <p:sp>
        <p:nvSpPr>
          <p:cNvPr id="477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9CB5F2-D164-4305-9918-8E4D4B35ED2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952A744-0428-425B-9D9C-DEB9CD4A4FF9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rebasage interactif va afficher la liste des commits trouvés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462924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Il suffit de remplacer « pick » de chaque ligne par un des mots spécifié dans le commentaire pour nettoyer les commits : renommer, fusionner, etc...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</p:txBody>
      </p:sp>
      <p:pic>
        <p:nvPicPr>
          <p:cNvPr id="483" name="Image 11" descr=""/>
          <p:cNvPicPr/>
          <p:nvPr/>
        </p:nvPicPr>
        <p:blipFill>
          <a:blip r:embed="rId1"/>
          <a:stretch/>
        </p:blipFill>
        <p:spPr>
          <a:xfrm>
            <a:off x="4732920" y="4122720"/>
            <a:ext cx="3299400" cy="845640"/>
          </a:xfrm>
          <a:prstGeom prst="rect">
            <a:avLst/>
          </a:prstGeom>
          <a:ln>
            <a:noFill/>
          </a:ln>
        </p:spPr>
      </p:pic>
      <p:pic>
        <p:nvPicPr>
          <p:cNvPr id="484" name="Image 12" descr=""/>
          <p:cNvPicPr/>
          <p:nvPr/>
        </p:nvPicPr>
        <p:blipFill>
          <a:blip r:embed="rId2"/>
          <a:stretch/>
        </p:blipFill>
        <p:spPr>
          <a:xfrm>
            <a:off x="721440" y="2828880"/>
            <a:ext cx="3702600" cy="255816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38002DE-FEB7-48C6-B427-158548028E6C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2D7AD22-AD02-4F0B-B59E-F227F6511C14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Qu’est-ce-que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est conçu comme une sorte d’appareil photo capable de prendre une capture de l’état de votre projet à tout moment. En d’autres termes, à chaque « validation » (ou commit), GIT capture l’état des fichiers à cet instant et conserve une référence à cette capture :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Si certains fichiers n’ont pas changé depuis la dernière validation, GIT conserve un lien vers le fichier qu’il a déjà conservé précédemment,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se conçoit comme un mini système de fichiers local, la plupart des manipulations se fait donc sur votre machine, sans temps de latence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assure l’intégrité des données gérée par l’intermédiaire d’un mécanisme de « checksum », interdisant les modifications de fichiers sans que GIT n’en soit informé.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Toutes les données sont stockées sous la forme de « checksum » (SHA-1)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A629E57-831B-4D68-BE9E-9693B7139BCF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40F7C62-7C20-423B-AA72-BE16E482849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Après traitement divers et variés, les commits sont nettoyés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Après nettoyage, il peut être intéressant de forcer le « push » de la branche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push origin devel --force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490" name="Espace réservé du contenu 10" descr=""/>
          <p:cNvPicPr/>
          <p:nvPr/>
        </p:nvPicPr>
        <p:blipFill>
          <a:blip r:embed="rId1"/>
          <a:stretch/>
        </p:blipFill>
        <p:spPr>
          <a:xfrm>
            <a:off x="4629240" y="2364840"/>
            <a:ext cx="3885480" cy="3010680"/>
          </a:xfrm>
          <a:prstGeom prst="rect">
            <a:avLst/>
          </a:prstGeom>
          <a:ln>
            <a:noFill/>
          </a:ln>
        </p:spPr>
      </p:pic>
      <p:sp>
        <p:nvSpPr>
          <p:cNvPr id="491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E6AF400-7FE3-4982-9FEB-60CF8A22018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92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93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315F01B-2C78-4213-B62A-E32112CBF532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Supprimer des fichiers « sensibles » du repo distant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Accidentellement, il peut arriver que des fichiers se retrouvent suivis (et poussés) alors qu’ils ne devraient pas l’être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filter-branch --force --index-filter \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'git rm --cached --ignore-unmatch PATH-TO-YOUR-FILE-WITH-SENSITIVE-DATA' \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  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--prune-empty --tag-name-filter cat -- --all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Va aider à supprimer les références non désirées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Git va traiter, mais ne pas extraire, l’historique de chaque branche et tag, supprime les fichiers spécifiés ainsi que les commits vides résultants.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Une fois le travail effectué, ajoutez le dossier, les fichiers à .gitignore.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Puis forcez l’écrasement du repo distant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push origin --force –all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push origin --force --tags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3657240" y="2736000"/>
            <a:ext cx="5416200" cy="4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B503732-B05B-464E-BE65-10968EDCE361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498" name="CustomShape 5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99" name="CustomShape 6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597539-0E83-4B71-92F9-6E503BCFF4F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Préparer une « release »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C28CF90-F0FB-4DEB-A5E5-C2F7D4B5B9C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3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BCCE47F-5B6C-4110-A186-135DB7C60B93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Release : version « taggée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release est une version taggée de votre application, prête à être mise en production.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La branche contient l’ensemble des fonctionnalités envisagées. Utilisez un incrément de version (bump) pour définir la nouvelle version.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commit -a -m « Version 1.1.0 »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Créez une branche à partir de « devel » pour ajouter votre « release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</a:t>
            </a:r>
            <a:r>
              <a:rPr b="0" lang="fr-FR" sz="1300" spc="-1" strike="sngStrike">
                <a:solidFill>
                  <a:srgbClr val="000000"/>
                </a:solidFill>
                <a:latin typeface="Courier New"/>
                <a:ea typeface="Tahoma"/>
              </a:rPr>
              <a:t>b release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-1.1.0 devel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Cette branche est limitée dans le temps, elle permettra de debugger et préparer la mise en production.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506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018880"/>
            <a:ext cx="3885480" cy="3701880"/>
          </a:xfrm>
          <a:prstGeom prst="rect">
            <a:avLst/>
          </a:prstGeom>
          <a:ln>
            <a:noFill/>
          </a:ln>
        </p:spPr>
      </p:pic>
      <p:sp>
        <p:nvSpPr>
          <p:cNvPr id="507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BE610F7-D485-4379-A667-A6FB41904A97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9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1C6836-5E43-4A03-8B40-E1C43BF7FF1B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Release : version « taggée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fois le debug réalisé,  fusionner la branche dans la branche « master » qui deviendra la nouvelle version taggée.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master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merge --no-ff release-1.1.0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tag -a 1.1.0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Une fois taggée, ne pas oublier de fusionner la « release » dans la branche de développement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devel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merge --no-ff release-1.1.0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Attention, la fusion peut entraîner des conflits suite au changement de version, il va falloir les traiter.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Après fusion, la branche release peut être supprimée : 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branch -d release-1.1.0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300" spc="-1" strike="noStrike">
              <a:latin typeface="Arial"/>
            </a:endParaRPr>
          </a:p>
        </p:txBody>
      </p:sp>
      <p:pic>
        <p:nvPicPr>
          <p:cNvPr id="512" name="Espace réservé du contenu 14" descr=""/>
          <p:cNvPicPr/>
          <p:nvPr/>
        </p:nvPicPr>
        <p:blipFill>
          <a:blip r:embed="rId1"/>
          <a:stretch/>
        </p:blipFill>
        <p:spPr>
          <a:xfrm>
            <a:off x="4629240" y="2018880"/>
            <a:ext cx="3885480" cy="3701880"/>
          </a:xfrm>
          <a:prstGeom prst="rect">
            <a:avLst/>
          </a:prstGeom>
          <a:ln>
            <a:noFill/>
          </a:ln>
        </p:spPr>
      </p:pic>
      <p:sp>
        <p:nvSpPr>
          <p:cNvPr id="51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68B9478-30FF-4F37-B899-BA2DACA33103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14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1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0EF8CC5-F74C-4D12-A8C7-D68435D988D2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Gérer les conflits de fusion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E56C84-8235-4D30-BC29-D9527DCF7557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7CDEE57-6BD6-4049-9021-9BD2578BCC75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cas d’apparition de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Git gère très bien les fusions à de très rares exceptions près. Si l’équipe ne travaille pas sur les mêmes portions de code sur le même fichier, tout se passe bien. Cependant, même localement, il peut y avoir des conflits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Je travaille sur la branche « hotfix », et je fais des modifications sur le fichier « index.html » pour y modifier les meta opengraph de l’élément « head »,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Je reviens sur la branche « master », sous la pression… et je fais des modifications sur le même fichier, au même endroit.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Au moment de la fusion de « devel » dans « master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Auto-merging 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CONFLICT (content): Merge conflict in 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Automatic merge failed; fix conflicts and then commit the result.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AC6DA3-0C4E-4F25-BAE8-F81B12715B8F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4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635E02B-9D39-4156-BCDD-27BA59CA926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cas d’apparition de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Les conflits surviennent, la majorité du temps, lorsque vous « pullez » (récupérez une branche distante), et que parmi les fichiers récupérés, il existe certains fichiers que vous avez vous même modifiés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J’ai travaillé sur une partie de fonctionnalité : AbstractConnect.java que j’ai intégrée dans ma branche « master »,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Un autre développeur a aussi travaillé sur le même fichier, dans la même partie de code et a poussé le fichier sur le dépôt distant,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Quand je travaille sur une branche à longue durée, et que je dois fusionner « master » fréquemment par garder les mises à jour (control merge).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9F94DD0-49DE-4FA8-8FC7-9DF1627B3F4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9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83627C3-4571-401F-A1B9-DCB401A0FC6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Visualisation des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cas de confilt, GIT crée automatiquement un fichier avec des « parties » séparées par des marqueurs combinant les différentes modifications effectuées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&lt;&lt;&lt;&lt;&lt;&lt;&lt;&lt;&lt; HEAD:index.html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&lt;meta property="og:title" content="Article sur les conflits de fusion"&gt;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&lt;meta property="og:type" content="article" 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==========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&lt;meta property="og:title" content="Comment git gère les conflits"&gt;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&lt;meta property="og:type" content="image/png"&gt;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&gt;&gt;&gt;&gt;&gt;&gt;&gt;&gt;&gt;&gt;devel:index.html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Les marqueurs sont les suivants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&lt;&lt;&lt;&lt;&lt;&lt;&lt;&lt;&lt;&lt; : Source des lignes qui suivent (ici, HEAD),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========== : séparateur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&gt;&gt;&gt;&gt;&gt;&gt;&gt;&gt;&gt;&gt; : origine des lignes qui précèdent (ici, devel)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FDA44A6-0921-4BB4-B875-147D3A54AAC7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34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A341017-3C0D-4079-B90D-B38F078B745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Outils internes : git mergetool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N’oubliez pas de fusionner à nouveau le cas échéant « master » dans « devel », sinon, vous aller « traîner » le conflit !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295920" y="1712160"/>
            <a:ext cx="4019400" cy="782280"/>
          </a:xfrm>
          <a:prstGeom prst="rect">
            <a:avLst/>
          </a:prstGeom>
          <a:ln>
            <a:noFill/>
          </a:ln>
        </p:spPr>
      </p:pic>
      <p:sp>
        <p:nvSpPr>
          <p:cNvPr id="538" name="CustomShape 3"/>
          <p:cNvSpPr/>
          <p:nvPr/>
        </p:nvSpPr>
        <p:spPr>
          <a:xfrm>
            <a:off x="203040" y="1311840"/>
            <a:ext cx="3437640" cy="38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Tahoma"/>
              </a:rPr>
              <a:t>Code dans la branche « devel »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4597920" y="1707120"/>
            <a:ext cx="3938760" cy="793800"/>
          </a:xfrm>
          <a:prstGeom prst="rect">
            <a:avLst/>
          </a:prstGeom>
          <a:ln>
            <a:noFill/>
          </a:ln>
        </p:spPr>
      </p:pic>
      <p:sp>
        <p:nvSpPr>
          <p:cNvPr id="540" name="CustomShape 4"/>
          <p:cNvSpPr/>
          <p:nvPr/>
        </p:nvSpPr>
        <p:spPr>
          <a:xfrm>
            <a:off x="4500000" y="1287000"/>
            <a:ext cx="3600720" cy="38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Calibri Light"/>
                <a:ea typeface="Tahoma"/>
              </a:rPr>
              <a:t>Code dans la branche « master »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3"/>
          <a:stretch/>
        </p:blipFill>
        <p:spPr>
          <a:xfrm>
            <a:off x="2840040" y="2724480"/>
            <a:ext cx="2951640" cy="1479600"/>
          </a:xfrm>
          <a:prstGeom prst="rect">
            <a:avLst/>
          </a:prstGeom>
          <a:ln>
            <a:noFill/>
          </a:ln>
        </p:spPr>
      </p:pic>
      <p:sp>
        <p:nvSpPr>
          <p:cNvPr id="542" name="CustomShape 5"/>
          <p:cNvSpPr/>
          <p:nvPr/>
        </p:nvSpPr>
        <p:spPr>
          <a:xfrm>
            <a:off x="5896080" y="2724480"/>
            <a:ext cx="2618640" cy="23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Par défaut, git va utiliser </a:t>
            </a:r>
            <a:r>
              <a:rPr b="0" i="1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vimdiff</a:t>
            </a: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 pour visualiser les différences et vous permettre de résoudre les conflits.</a:t>
            </a:r>
            <a:br/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Une fois l’opération réalisée, ajoutez le ou les fichiers dans la zone de transit et effectuez un commit.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543" name="CustomShape 6"/>
          <p:cNvSpPr/>
          <p:nvPr/>
        </p:nvSpPr>
        <p:spPr>
          <a:xfrm>
            <a:off x="295920" y="2762280"/>
            <a:ext cx="2386800" cy="14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  <a:ea typeface="DejaVu Sans"/>
              </a:rPr>
              <a:t>GIT dispose d’une commande vous permettant de résoudre les conflits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mergetool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544" name="CustomShape 7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BD8CDAC-50D3-4421-B8A7-308A7C1E857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45" name="CustomShape 8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6" name="CustomShape 9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8AE606B-0228-4281-9CA0-90314C49866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Trois états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GIT dispose de 3 états principaux dans lesquels résident vos fichiers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« Validés » (« Commited ») : les données sont stockées de manière sûre dans votre base de données locale,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« Modifiés » (« Modified ») : les données ont changé mais non encore « validées » dans votre base de données locale,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« Marqués » (« Staged ») : les données modifiées ont été marquées pour être intégrées à votre prochaine « capture » (« commit »).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Ces 3 états amènent naturellement aux trois sections principales d’un projet GIT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Dossier de travail (Working Tree) : une version de votre projet extraite de la base locale,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Zone d’échange (Staging Area) : zone stockant des informations sur les données composant votre prochain « commit » (connu sous le nom d’index),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Dossier GIT (Repository) : stockage des méta données et objets de la base de données GIT.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3E55F4-047A-4331-8778-BCDD77631B8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6DF7682-9788-4092-8AC7-DC56CCED7EBE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Outils interne: git checkout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cas de conflit, par exemple, sur le fichier index.html, vous voulez conserver votre version, par rapport à celle provenant de la fusion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--ours 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 l’inverse, vous voulez fusionner un fichier entrant (styles.css) et remplacer le vôtre :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--theirs assets/css/styles.css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Après avoir récupéré la version cohérente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add index.html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commit -m « Récupération »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pull origin remote_branch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N’oubliez pas de fusionner à nouveau le cas échéant « master » dans « devel », sinon, vous aller « traîner » le conflit !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48E4C06-8B71-4A92-80C0-A1154DD8844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0B2E743-ED73-4856-86B4-56B7220B281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Utiliser des outils externes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La plupart des IDE actuels proposent des interfaces graphiques pour gérer les problèmes de fusion et les opérations courantes de GIT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Eclipse,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Visual Studio Code,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Netbeans,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IntelliJ,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2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…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Certains outils tiers permettent aussi de comber les lacunes de GIT en matière de représentation :</a:t>
            </a: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krakken (payant),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Helix P4Merge,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GIT GUI,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...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</a:rPr>
              <a:t>Si le travail est correctement découpé, les conflits de fusion sont rares et GIT assure sans aucun problème.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655E49F-2A80-45E0-A44C-A5B4C3A4B78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5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5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B59A7CB-1135-4748-9CD4-55CB2DF3A53E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Remiser (stash)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5877AB7-B238-4DC3-ADFA-C19152EFF01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55C1C6-7A5F-468D-A579-BA27EEC4D99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Remiser un travail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En cours de développement, il arrive parfois qu’on doive intervenir sur une nouvelle priorité. Il n’est pas une bonne pratique de « valider » un travail non terminé, introduisant un nouveau « commit » sans objet dans l’historique.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répondre à ce type de problème, la remise permet de « ranger » des modifications en attente, pour y revenir ultérieurement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Tahoma"/>
              </a:rPr>
              <a:t>git stash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Cette commande permet de « remiser » votre travail, pour y revenir plus tard. Vous pouvez consulter la liste des remisages par la commande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Tahoma"/>
              </a:rPr>
              <a:t>git stash list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8D898F0-4A23-444C-8F35-5D5CFA8E41C5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64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65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F26970D-6D65-43FE-8469-9D359B71271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Récupérer un travail remisé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revenir à un travail remisé, en l’état, non « validé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Tahoma"/>
              </a:rPr>
              <a:t>git stash pop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Vous pouvez aussi choisir de récupérer vos fichiers remisés dans une nouvelle branche, contenant votre travail laissé de côté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Tahoma"/>
              </a:rPr>
              <a:t>git stash branch myNewFeature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FB4E3C7-A789-4B45-907E-A81DD031878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1F82426-D855-480B-A916-39697525F3D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Pratiques et pratique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1E30B60-9A2C-4595-B473-570E3024DF9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73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74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D266A28-7522-467C-BEEA-EA70E7B5F2F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Eviter les fusions complètes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Il n’est pas rare de devoir intégrer la correction d’un comportement réalisé dans la branche « devel » vers une autre branche de votre projet. Plutôt de que « fusionner » l’intégralité de « devel » dans votre branche courante, au risque d’intégrer des modifications non souhaitées, vous pouvez utiliser la commande « cherry-pick », qui permettra d’intégrer un « commit » particulier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git checkout statsFeature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git cherry-pick the_hash_commit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628560" y="4566240"/>
            <a:ext cx="7083720" cy="966600"/>
          </a:xfrm>
          <a:prstGeom prst="rect">
            <a:avLst/>
          </a:prstGeom>
          <a:ln>
            <a:noFill/>
          </a:ln>
        </p:spPr>
      </p:pic>
      <p:sp>
        <p:nvSpPr>
          <p:cNvPr id="57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27D463B-DC1B-49A0-8314-EE5E8F7E02E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16C349A-B743-404E-8501-6105B3D5D81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Rebaser ou Merger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Lorsqu’on travaille à plusieurs sur la branche « master », avec un dépôt distant, ce qui est systématiquement le cas, l’historique GIT finit par devenir peu lisible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log --all --graph --decorate –oneline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rebase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Les commits qui n’existaient que sur la branche « master » (ou la branche courante) sont supprimés et réappliqués à la suite des commits de la branche (rebasing). L’arbre des commits devient linéaire.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c00000"/>
                </a:solidFill>
                <a:latin typeface="Calibri Light"/>
                <a:ea typeface="Tahoma"/>
              </a:rPr>
              <a:t>Attention, un rebase sur des commits déjà présents sur le dépôt distant provoquera une instabilité.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583" name="Image 9" descr=""/>
          <p:cNvPicPr/>
          <p:nvPr/>
        </p:nvPicPr>
        <p:blipFill>
          <a:blip r:embed="rId1"/>
          <a:stretch/>
        </p:blipFill>
        <p:spPr>
          <a:xfrm>
            <a:off x="2229480" y="3807000"/>
            <a:ext cx="4440240" cy="1400400"/>
          </a:xfrm>
          <a:prstGeom prst="rect">
            <a:avLst/>
          </a:prstGeom>
          <a:ln>
            <a:noFill/>
          </a:ln>
        </p:spPr>
      </p:pic>
      <p:sp>
        <p:nvSpPr>
          <p:cNvPr id="58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3115D7D-F4E5-47B9-A675-DB6062B5D006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8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CE41F60-B9A9-4738-9573-6697D54B451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Rebaser ou Merger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Utiliser git pull --rebase reordonnera les commits, quand git pull conservera les commits de la branche spécifique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pull --rebase</a:t>
            </a:r>
            <a:br/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3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630720" y="4009320"/>
            <a:ext cx="250488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rebase origin/master</a:t>
            </a:r>
            <a:endParaRPr b="0" lang="fr-FR" sz="1270" spc="-1" strike="noStrike"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4767480" y="2677320"/>
            <a:ext cx="2708640" cy="1183320"/>
          </a:xfrm>
          <a:prstGeom prst="rect">
            <a:avLst/>
          </a:prstGeom>
          <a:ln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4786200" y="4384080"/>
            <a:ext cx="3441960" cy="1094040"/>
          </a:xfrm>
          <a:prstGeom prst="rect">
            <a:avLst/>
          </a:prstGeom>
          <a:ln>
            <a:noFill/>
          </a:ln>
        </p:spPr>
      </p:pic>
      <p:sp>
        <p:nvSpPr>
          <p:cNvPr id="592" name="CustomShape 4"/>
          <p:cNvSpPr/>
          <p:nvPr/>
        </p:nvSpPr>
        <p:spPr>
          <a:xfrm>
            <a:off x="648360" y="3747960"/>
            <a:ext cx="180828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pull --rebase</a:t>
            </a:r>
            <a:endParaRPr b="0" lang="fr-FR" sz="1270" spc="-1" strike="noStrike"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4656600" y="3878280"/>
            <a:ext cx="1808280" cy="2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270" spc="-1" strike="noStrike">
                <a:solidFill>
                  <a:srgbClr val="000000"/>
                </a:solidFill>
                <a:latin typeface="Courier New"/>
                <a:ea typeface="Tahoma"/>
              </a:rPr>
              <a:t>git pull</a:t>
            </a:r>
            <a:endParaRPr b="0" lang="fr-FR" sz="1270" spc="-1" strike="noStrike"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3"/>
          <a:stretch/>
        </p:blipFill>
        <p:spPr>
          <a:xfrm>
            <a:off x="261360" y="4390920"/>
            <a:ext cx="4033440" cy="645480"/>
          </a:xfrm>
          <a:prstGeom prst="rect">
            <a:avLst/>
          </a:prstGeom>
          <a:ln>
            <a:noFill/>
          </a:ln>
        </p:spPr>
      </p:pic>
      <p:sp>
        <p:nvSpPr>
          <p:cNvPr id="595" name="CustomShape 6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FA8B9DD-6A8B-46E1-8DE7-9B3CFEDB90F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596" name="CustomShape 7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97" name="CustomShape 8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968BAE7-71D0-4696-AE0E-8B91D130A252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Intégration continue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599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5120D92-17D9-4A82-8500-EC4A3445E0A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01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E5B962B-9573-4A37-BDF3-1C4365F308B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Trois états de GIT</a:t>
            </a:r>
            <a:endParaRPr b="0" lang="fr-FR" sz="30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205200" y="2110680"/>
            <a:ext cx="5267520" cy="304020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5626440" y="2110680"/>
            <a:ext cx="3180960" cy="10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De votre espace de travail (working directory) vers l’espace d’échange (index) jusqu’à la base de données GIT (repository)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5626440" y="3631320"/>
            <a:ext cx="2948040" cy="18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Vous modifiez donc vos fichiers dans l’espace de travail, vous ajoutez toute ou partie des fichiers modifiés en zone d’échange, vous validez vos modifications pour en conserver une version.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20A38B-7CFF-4828-81DB-D7A8E3751FFE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C81C74E-E38D-4E71-ADE2-5DFC5F43669E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Préparer l’environnement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fois vos branches et votre release est prête, il est temps de passer en production. Pour cela, quelques étapes sont nécessaires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mkdir -p gitdeploy/my_deploy_branch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cd gitdeploy/my_deploy_branch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git init –bare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Utiliser le hook post-receive pour générer votre déploiement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La dernière commande initialise un dépôt distant vide, destiné à recevoir les push des branches à déployer.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1"/>
          <a:stretch/>
        </p:blipFill>
        <p:spPr>
          <a:xfrm>
            <a:off x="2470320" y="4695120"/>
            <a:ext cx="4202640" cy="1627560"/>
          </a:xfrm>
          <a:prstGeom prst="rect">
            <a:avLst/>
          </a:prstGeom>
          <a:ln>
            <a:noFill/>
          </a:ln>
        </p:spPr>
      </p:pic>
      <p:sp>
        <p:nvSpPr>
          <p:cNvPr id="605" name="CustomShape 3"/>
          <p:cNvSpPr/>
          <p:nvPr/>
        </p:nvSpPr>
        <p:spPr>
          <a:xfrm>
            <a:off x="6673680" y="6046920"/>
            <a:ext cx="223272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2"/>
              </a:rPr>
              <a:t>https://gist.github.com/thomasfr/9691385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06" name="CustomShape 4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8EC041-5950-4D93-B912-A6882321F2B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07" name="CustomShape 5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08" name="CustomShape 6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13CADF7-BA99-4F2E-A928-B727B92FF8F4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Les attributs Git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4107E5-B2F5-4DC1-A049-B3F3DEE1C38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EC96F57-952F-47F7-8C25-0897E0BC0BF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attributs servent à indiquer des comportements Git particuliers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fichier .gitattributes permet de déterminer des comportements que Git appliquera lors des différentes manipulations. Ce fichier a la même forme que le fichier .gitignore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# Determine binary files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*.png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Une donnée par ligne avec le motif et la valeur de l’attribut à associer.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Dans cet exemple, les fichiers PNG seront considérés comme binaires lors d’un diff.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B695DAF-0CEB-45C3-B936-9DB4B7204991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16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17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0CFDAF6-C96D-41DF-A015-B15791489074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attributs servent à indiquer des comportements Git particuliers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Lors des pull, ou push, les fins de lignes peuvent poser des problèmes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 text=auto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*.php text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*.png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*.jpg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Ces attributs indiqueront comment Git doit traiter les fichiers définis (texte, ou binaire).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20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257B33B-F061-4B63-B0CF-10F2B5CA3517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22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FEC0BB-F36B-48FD-ADA7-38803B9F7873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attributs servent à indiquer des comportements Git particuliers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24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Pour éviter de télécharger lors d’un download d’un repo, certains fichiers inutiles, les attributs d’exclusion peuvent être utilisés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# Ignore all test and documentation with “export-ignore”.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.gitattributes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.gitignore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README.md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...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export-ignore ignorera purement et simplement les motifs spécifiés.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25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222A57-FAA1-4275-B740-F8313AEEF3C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26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27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E0F2C5B-0427-4B70-89CB-E117C1AFEC4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attributs servent à indiquer des comportements Git particuliers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Eviter systématiquement l’écrasement de fichiers lors d’un pull, d’un merge. Mise en place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git config merge.ours.driver true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Dans le fichier .gitattributes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# Keep my version of files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myfile.my merge=ours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Lors d’une fusion, le fichier myfile.my ne devrait pas être pollué par la branche à fusionner.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4242960" y="5814720"/>
            <a:ext cx="424656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1"/>
              </a:rPr>
              <a:t>https://medium.com/@pablorsk/be-a-git-ninja-the-gitattributes-file-e58c07c9e915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31" name="CustomShape 4"/>
          <p:cNvSpPr/>
          <p:nvPr/>
        </p:nvSpPr>
        <p:spPr>
          <a:xfrm>
            <a:off x="1579680" y="5607000"/>
            <a:ext cx="146268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fr-FR" sz="1640" spc="-1" strike="noStrike">
                <a:solidFill>
                  <a:srgbClr val="000000"/>
                </a:solidFill>
                <a:latin typeface="Calibri Light"/>
                <a:ea typeface="Tahoma"/>
              </a:rPr>
              <a:t>En savoir plus...</a:t>
            </a:r>
            <a:endParaRPr b="0" lang="fr-FR" sz="1640" spc="-1" strike="noStrike">
              <a:latin typeface="Arial"/>
            </a:endParaRPr>
          </a:p>
        </p:txBody>
      </p:sp>
      <p:sp>
        <p:nvSpPr>
          <p:cNvPr id="632" name="CustomShape 5"/>
          <p:cNvSpPr/>
          <p:nvPr/>
        </p:nvSpPr>
        <p:spPr>
          <a:xfrm>
            <a:off x="4245120" y="5993280"/>
            <a:ext cx="404928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2"/>
              </a:rPr>
              <a:t>https://delicious-insights.com/fr/articles/preserver-certains-fichiers-au-merge/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33" name="CustomShape 6"/>
          <p:cNvSpPr/>
          <p:nvPr/>
        </p:nvSpPr>
        <p:spPr>
          <a:xfrm>
            <a:off x="4245120" y="5634000"/>
            <a:ext cx="125136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3"/>
              </a:rPr>
              <a:t>https://gitattributes.io/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34" name="CustomShape 7"/>
          <p:cNvSpPr/>
          <p:nvPr/>
        </p:nvSpPr>
        <p:spPr>
          <a:xfrm>
            <a:off x="4245120" y="5438160"/>
            <a:ext cx="353628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4"/>
              </a:rPr>
              <a:t>https://git-scm.com/book/fr/v2/Personnalisation-de-Git-Attributs-Git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35" name="CustomShape 8"/>
          <p:cNvSpPr/>
          <p:nvPr/>
        </p:nvSpPr>
        <p:spPr>
          <a:xfrm>
            <a:off x="4242960" y="3164760"/>
            <a:ext cx="365652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  <a:spcBef>
                <a:spcPts val="1080"/>
              </a:spcBef>
              <a:spcAft>
                <a:spcPts val="901"/>
              </a:spcAft>
            </a:pPr>
            <a:r>
              <a:rPr b="0" lang="fr-FR" sz="910" spc="-1" strike="noStrike" u="sng">
                <a:solidFill>
                  <a:srgbClr val="0563c1"/>
                </a:solidFill>
                <a:uFillTx/>
                <a:latin typeface="Arial"/>
                <a:ea typeface="Tahoma"/>
                <a:hlinkClick r:id="rId5"/>
              </a:rPr>
              <a:t>https://gist.github.com/nemotoo/b8a1c3a0f1225bb9231979f389fd4f3f</a:t>
            </a:r>
            <a:endParaRPr b="0" lang="fr-FR" sz="910" spc="-1" strike="noStrike">
              <a:latin typeface="Arial"/>
            </a:endParaRPr>
          </a:p>
        </p:txBody>
      </p:sp>
      <p:sp>
        <p:nvSpPr>
          <p:cNvPr id="636" name="CustomShape 9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6D3E4D7-9C05-4002-8B45-A5A8F1B6487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37" name="CustomShape 10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38" name="CustomShape 11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CFFD125-4F5C-4A39-9D29-4F91476A1BAD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Mise en œuvre</a:t>
            </a:r>
            <a:br/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avec Git Flow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E8C7D91-DB95-41B8-87F2-84F7F4573F2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42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50A6DF-CB05-4949-9FE0-E0DAA11B51BE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Cas d’utilisation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</a:rPr>
              <a:t>La Pull Request est une sorte de « notification » émise par un contributeur pour prévenir de la livraison d’une nouvelle fonctionnalité.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</a:rPr>
              <a:t>Un peu plus que ça, la Pull Request permet d’échanger autour d’une fonctionnalité et de décider de son intégration ou non dans le dépôt principal.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Typiquement, la Pull Request est intéressante quand on travaille avec de multiples équipes, ou avec des prestataires extérieurs. Ce mode de fonctionnement garantit l’intégrité du dépôt principal.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0DFF38-7A7D-40CA-84EB-A86104182A7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47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AC2E16-EE77-4D11-831F-1764D1A5EF2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3240000" y="3600000"/>
            <a:ext cx="2742840" cy="240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Mise en place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628560" y="1440000"/>
            <a:ext cx="788616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Le principe des Pull Request repose sur le fait que les contributeurs vont « forker » le dépôt principal distant, et donc, créer une copie parfaite du dépôt dans laquelle ils vont pouvoir travailler normalement.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Le fork se fait à partir de l’interface (Github, Gitlab, …) :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BAB7F4-FBDB-46BA-BC0B-40A597F86E8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53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1F5FAE5-90A7-448C-947E-B9EB83591C1A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1"/>
          <a:stretch/>
        </p:blipFill>
        <p:spPr>
          <a:xfrm>
            <a:off x="864000" y="2773080"/>
            <a:ext cx="7283160" cy="682920"/>
          </a:xfrm>
          <a:prstGeom prst="rect">
            <a:avLst/>
          </a:prstGeom>
          <a:ln>
            <a:noFill/>
          </a:ln>
        </p:spPr>
      </p:pic>
      <p:sp>
        <p:nvSpPr>
          <p:cNvPr id="655" name="CustomShape 6"/>
          <p:cNvSpPr/>
          <p:nvPr/>
        </p:nvSpPr>
        <p:spPr>
          <a:xfrm>
            <a:off x="537840" y="3600000"/>
            <a:ext cx="788616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Après avoir « forker » le projet, le contributeur dispose d’un dépôt dans lequel il peut travailler, étant la copie parfaite du dépôt d’origine :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2"/>
          <a:stretch/>
        </p:blipFill>
        <p:spPr>
          <a:xfrm>
            <a:off x="360" y="4248000"/>
            <a:ext cx="9143640" cy="828720"/>
          </a:xfrm>
          <a:prstGeom prst="rect">
            <a:avLst/>
          </a:prstGeom>
          <a:ln>
            <a:noFill/>
          </a:ln>
        </p:spPr>
      </p:pic>
      <p:sp>
        <p:nvSpPr>
          <p:cNvPr id="657" name="CustomShape 7"/>
          <p:cNvSpPr/>
          <p:nvPr/>
        </p:nvSpPr>
        <p:spPr>
          <a:xfrm>
            <a:off x="504000" y="5328000"/>
            <a:ext cx="788616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Le contributeur peut clôner le dépôt « forké » comme pour n’importe quel dépôt distant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clone &lt;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  <a:hlinkClick r:id="rId3"/>
              </a:rPr>
              <a:t>https://uri_du_fork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&gt; [target_folder]</a:t>
            </a:r>
            <a:endParaRPr b="0" lang="fr-FR" sz="13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Mise en place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628560" y="1440000"/>
            <a:ext cx="788616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Une fois le dépôt cloné, vous devez configurer la référence vers le dépôt de référence, généralement appelé « upstream »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remote add upstream &lt;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  <a:hlinkClick r:id="rId1"/>
              </a:rPr>
              <a:t>https://uri_depot_reference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fetch upstream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Pour faciliter les opérations courantes de Git, vous pouvez configurer aussi les comportements des push Git en forçant vers « origin »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config remote.pushdefault origin 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91AA01-3C4F-41A0-8626-93175B9D577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2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2032B8D-9CF1-48C2-A70D-9D469E044662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63" name="CustomShape 6"/>
          <p:cNvSpPr/>
          <p:nvPr/>
        </p:nvSpPr>
        <p:spPr>
          <a:xfrm>
            <a:off x="537840" y="3600000"/>
            <a:ext cx="788616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Et obliger à pousser les fichiers vers une branche portant le même nom que la branche courante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config push.default current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664" name="CustomShape 7"/>
          <p:cNvSpPr/>
          <p:nvPr/>
        </p:nvSpPr>
        <p:spPr>
          <a:xfrm>
            <a:off x="576000" y="4608000"/>
            <a:ext cx="788616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Enfin, créer une branche spécifique qui « suivra » la branche master du dépôt de référence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my-workspace$ git checkout -b &lt;nom_branche_tracking&gt; upstream/master</a:t>
            </a:r>
            <a:endParaRPr b="0" lang="fr-FR" sz="13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 grand principe de GIT est la gestion des branches multiples. GIT insiste sur la gestion de branches locales multiples.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Les branches GIT permettent :</a:t>
            </a:r>
            <a:endParaRPr b="0" lang="fr-FR" sz="2100" spc="-1" strike="noStrike">
              <a:latin typeface="Arial"/>
            </a:endParaRPr>
          </a:p>
          <a:p>
            <a:pPr lvl="2" marL="44784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fr-FR" sz="1800" spc="-1" strike="noStrike">
                <a:solidFill>
                  <a:srgbClr val="000000"/>
                </a:solidFill>
                <a:latin typeface="Calibri Light"/>
              </a:rPr>
              <a:t>De changer de contextes sans heurts : </a:t>
            </a:r>
            <a:endParaRPr b="0" lang="fr-FR" sz="1800" spc="-1" strike="noStrike">
              <a:latin typeface="Arial"/>
            </a:endParaRPr>
          </a:p>
          <a:p>
            <a:pPr lvl="3" marL="63036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Calibri Light"/>
              </a:rPr>
              <a:t>créer une branche pour une fonctionnalité particulière, valider, rebasculer sur la branche parente, appliquer un patch, et revenir sur la nouvelle fonctionnalité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600" spc="-1" strike="noStrike">
              <a:latin typeface="Arial"/>
            </a:endParaRPr>
          </a:p>
        </p:txBody>
      </p:sp>
      <p:pic>
        <p:nvPicPr>
          <p:cNvPr id="301" name="Espace réservé du contenu 13" descr=""/>
          <p:cNvPicPr/>
          <p:nvPr/>
        </p:nvPicPr>
        <p:blipFill>
          <a:blip r:embed="rId1"/>
          <a:stretch/>
        </p:blipFill>
        <p:spPr>
          <a:xfrm>
            <a:off x="4627800" y="2335680"/>
            <a:ext cx="3885480" cy="218592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FD9000-938B-4B85-8368-F4DDE005C6A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F25C422-CE27-4438-9DDF-ABBCE543C7C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Repasser en flux classique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628560" y="1440000"/>
            <a:ext cx="7886160" cy="14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Après avoir configuré les différents flux, vous pouvez passer en mode de fonctionnement « normal », avec votre flux de travail habituel.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1500" spc="-1" strike="noStrike">
                <a:solidFill>
                  <a:srgbClr val="000000"/>
                </a:solidFill>
                <a:latin typeface="Calibri Light"/>
                <a:ea typeface="Tahoma"/>
              </a:rPr>
              <a:t>Si vous utilisez les extensions git flow, il sera nécessaire de créer la branche « develop » vous même à partir de la branche de tracking créée précédemment et spécifier « tracking_branch_name » comme branche qui contiendra la « release » stable :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Tahoma"/>
              </a:rPr>
              <a:t> 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847D3FF-C6AE-4B65-B361-7ABD95FD64FC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68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9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F9B2EB0-BE0B-4E14-845D-49846AC7BCF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pic>
        <p:nvPicPr>
          <p:cNvPr id="670" name="" descr=""/>
          <p:cNvPicPr/>
          <p:nvPr/>
        </p:nvPicPr>
        <p:blipFill>
          <a:blip r:embed="rId1"/>
          <a:stretch/>
        </p:blipFill>
        <p:spPr>
          <a:xfrm>
            <a:off x="1512000" y="3528000"/>
            <a:ext cx="5141160" cy="225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Repasser en flux classique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72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10BC3E4-A14C-4F6C-8014-01E32B5BB38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0C1C3C-FF7C-41A1-A690-1ADAE10B5D58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75" name="CustomShape 5"/>
          <p:cNvSpPr/>
          <p:nvPr/>
        </p:nvSpPr>
        <p:spPr>
          <a:xfrm>
            <a:off x="720000" y="1296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flow feature start myFeature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76" name="CustomShape 6"/>
          <p:cNvSpPr/>
          <p:nvPr/>
        </p:nvSpPr>
        <p:spPr>
          <a:xfrm>
            <a:off x="5184000" y="1800000"/>
            <a:ext cx="2232000" cy="576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50" spc="-1" strike="noStrike">
                <a:latin typeface="Courier New"/>
              </a:rPr>
              <a:t>Coder puis…</a:t>
            </a:r>
            <a:br/>
            <a:r>
              <a:rPr b="0" lang="fr-FR" sz="1050" spc="-1" strike="noStrike">
                <a:latin typeface="Courier New"/>
              </a:rPr>
              <a:t>git add .</a:t>
            </a:r>
            <a:br/>
            <a:r>
              <a:rPr b="0" lang="fr-FR" sz="1050" spc="-1" strike="noStrike">
                <a:latin typeface="Courier New"/>
              </a:rPr>
              <a:t>git commit -m « msg »</a:t>
            </a:r>
            <a:endParaRPr b="0" lang="fr-FR" sz="1050" spc="-1" strike="noStrike"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>
            <a:off x="3024000" y="1872000"/>
            <a:ext cx="1872000" cy="432000"/>
          </a:xfrm>
          <a:custGeom>
            <a:avLst/>
            <a:gdLst/>
            <a:ahLst/>
            <a:rect l="0" t="0" r="r" b="b"/>
            <a:pathLst>
              <a:path w="5202" h="1202">
                <a:moveTo>
                  <a:pt x="0" y="300"/>
                </a:moveTo>
                <a:lnTo>
                  <a:pt x="3900" y="300"/>
                </a:lnTo>
                <a:lnTo>
                  <a:pt x="3900" y="0"/>
                </a:lnTo>
                <a:lnTo>
                  <a:pt x="5201" y="600"/>
                </a:lnTo>
                <a:lnTo>
                  <a:pt x="3900" y="1201"/>
                </a:lnTo>
                <a:lnTo>
                  <a:pt x="39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678" name="Line 8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headEnd len="med" type="triangle" w="med"/>
            <a:tailEnd len="med" type="triangle" w="med"/>
          </a:ln>
        </p:spPr>
      </p:cxnSp>
      <p:sp>
        <p:nvSpPr>
          <p:cNvPr id="679" name="CustomShape 9"/>
          <p:cNvSpPr/>
          <p:nvPr/>
        </p:nvSpPr>
        <p:spPr>
          <a:xfrm rot="7095600">
            <a:off x="5971680" y="2460600"/>
            <a:ext cx="711360" cy="451800"/>
          </a:xfrm>
          <a:custGeom>
            <a:avLst/>
            <a:gdLst/>
            <a:ahLst/>
            <a:rect l="0" t="0" r="r" b="b"/>
            <a:pathLst>
              <a:path w="2121" h="1257">
                <a:moveTo>
                  <a:pt x="0" y="315"/>
                </a:moveTo>
                <a:lnTo>
                  <a:pt x="1482" y="313"/>
                </a:lnTo>
                <a:lnTo>
                  <a:pt x="1338" y="0"/>
                </a:lnTo>
                <a:lnTo>
                  <a:pt x="2120" y="627"/>
                </a:lnTo>
                <a:lnTo>
                  <a:pt x="1912" y="1256"/>
                </a:lnTo>
                <a:lnTo>
                  <a:pt x="1769" y="941"/>
                </a:lnTo>
                <a:lnTo>
                  <a:pt x="287" y="943"/>
                </a:lnTo>
                <a:lnTo>
                  <a:pt x="0" y="315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0"/>
          <p:cNvSpPr/>
          <p:nvPr/>
        </p:nvSpPr>
        <p:spPr>
          <a:xfrm>
            <a:off x="4824000" y="3168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flow feature finish myFeature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81" name="CustomShape 11"/>
          <p:cNvSpPr/>
          <p:nvPr/>
        </p:nvSpPr>
        <p:spPr>
          <a:xfrm>
            <a:off x="936000" y="3168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pull origin devel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82" name="CustomShape 12"/>
          <p:cNvSpPr/>
          <p:nvPr/>
        </p:nvSpPr>
        <p:spPr>
          <a:xfrm>
            <a:off x="4824000" y="3744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push origin devel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83" name="CustomShape 13"/>
          <p:cNvSpPr/>
          <p:nvPr/>
        </p:nvSpPr>
        <p:spPr>
          <a:xfrm>
            <a:off x="3600000" y="3168000"/>
            <a:ext cx="1008000" cy="288000"/>
          </a:xfrm>
          <a:custGeom>
            <a:avLst/>
            <a:gdLst/>
            <a:ahLst/>
            <a:rect l="0" t="0" r="r" b="b"/>
            <a:pathLst>
              <a:path w="2802" h="802">
                <a:moveTo>
                  <a:pt x="2801" y="200"/>
                </a:moveTo>
                <a:lnTo>
                  <a:pt x="700" y="200"/>
                </a:lnTo>
                <a:lnTo>
                  <a:pt x="700" y="0"/>
                </a:lnTo>
                <a:lnTo>
                  <a:pt x="0" y="400"/>
                </a:lnTo>
                <a:lnTo>
                  <a:pt x="700" y="801"/>
                </a:lnTo>
                <a:lnTo>
                  <a:pt x="700" y="600"/>
                </a:lnTo>
                <a:lnTo>
                  <a:pt x="2801" y="600"/>
                </a:lnTo>
                <a:lnTo>
                  <a:pt x="2801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4"/>
          <p:cNvSpPr/>
          <p:nvPr/>
        </p:nvSpPr>
        <p:spPr>
          <a:xfrm>
            <a:off x="3528000" y="3816000"/>
            <a:ext cx="1152000" cy="288000"/>
          </a:xfrm>
          <a:custGeom>
            <a:avLst/>
            <a:gdLst/>
            <a:ahLst/>
            <a:rect l="0" t="0" r="r" b="b"/>
            <a:pathLst>
              <a:path w="3202" h="802">
                <a:moveTo>
                  <a:pt x="0" y="200"/>
                </a:moveTo>
                <a:lnTo>
                  <a:pt x="2400" y="200"/>
                </a:lnTo>
                <a:lnTo>
                  <a:pt x="2400" y="0"/>
                </a:lnTo>
                <a:lnTo>
                  <a:pt x="3201" y="400"/>
                </a:lnTo>
                <a:lnTo>
                  <a:pt x="2400" y="801"/>
                </a:lnTo>
                <a:lnTo>
                  <a:pt x="2400" y="600"/>
                </a:lnTo>
                <a:lnTo>
                  <a:pt x="0" y="600"/>
                </a:lnTo>
                <a:lnTo>
                  <a:pt x="0" y="20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5"/>
          <p:cNvSpPr/>
          <p:nvPr/>
        </p:nvSpPr>
        <p:spPr>
          <a:xfrm>
            <a:off x="936000" y="4248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checkout &lt;tracking&gt;</a:t>
            </a:r>
            <a:br/>
            <a:r>
              <a:rPr b="0" lang="fr-FR" sz="1000" spc="-1" strike="noStrike">
                <a:latin typeface="Courier New"/>
              </a:rPr>
              <a:t>git pull</a:t>
            </a:r>
            <a:br/>
            <a:r>
              <a:rPr b="0" lang="fr-FR" sz="1000" spc="-1" strike="noStrike">
                <a:latin typeface="Courier New"/>
              </a:rPr>
              <a:t>git merge devel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86" name="CustomShape 16"/>
          <p:cNvSpPr/>
          <p:nvPr/>
        </p:nvSpPr>
        <p:spPr>
          <a:xfrm>
            <a:off x="4752000" y="4824000"/>
            <a:ext cx="2592000" cy="504000"/>
          </a:xfrm>
          <a:prstGeom prst="flowChartProcess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000" spc="-1" strike="noStrike">
                <a:latin typeface="Courier New"/>
              </a:rPr>
              <a:t>git push</a:t>
            </a:r>
            <a:endParaRPr b="0" lang="fr-FR" sz="1000" spc="-1" strike="noStrike">
              <a:latin typeface="Courier New"/>
            </a:endParaRPr>
          </a:p>
        </p:txBody>
      </p:sp>
      <p:sp>
        <p:nvSpPr>
          <p:cNvPr id="687" name="CustomShape 17"/>
          <p:cNvSpPr/>
          <p:nvPr/>
        </p:nvSpPr>
        <p:spPr>
          <a:xfrm>
            <a:off x="3600000" y="4968000"/>
            <a:ext cx="1080000" cy="216000"/>
          </a:xfrm>
          <a:custGeom>
            <a:avLst/>
            <a:gdLst/>
            <a:ahLst/>
            <a:rect l="0" t="0" r="r" b="b"/>
            <a:pathLst>
              <a:path w="3002" h="602">
                <a:moveTo>
                  <a:pt x="0" y="150"/>
                </a:moveTo>
                <a:lnTo>
                  <a:pt x="2250" y="150"/>
                </a:lnTo>
                <a:lnTo>
                  <a:pt x="2250" y="0"/>
                </a:lnTo>
                <a:lnTo>
                  <a:pt x="3001" y="300"/>
                </a:lnTo>
                <a:lnTo>
                  <a:pt x="2250" y="601"/>
                </a:lnTo>
                <a:lnTo>
                  <a:pt x="2250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18"/>
          <p:cNvSpPr/>
          <p:nvPr/>
        </p:nvSpPr>
        <p:spPr>
          <a:xfrm rot="20779200">
            <a:off x="3713040" y="4237200"/>
            <a:ext cx="1152000" cy="209880"/>
          </a:xfrm>
          <a:custGeom>
            <a:avLst/>
            <a:gdLst/>
            <a:ahLst/>
            <a:rect l="0" t="0" r="r" b="b"/>
            <a:pathLst>
              <a:path w="3238" h="585">
                <a:moveTo>
                  <a:pt x="3237" y="142"/>
                </a:moveTo>
                <a:lnTo>
                  <a:pt x="835" y="146"/>
                </a:lnTo>
                <a:lnTo>
                  <a:pt x="871" y="0"/>
                </a:lnTo>
                <a:lnTo>
                  <a:pt x="0" y="292"/>
                </a:lnTo>
                <a:lnTo>
                  <a:pt x="729" y="584"/>
                </a:lnTo>
                <a:lnTo>
                  <a:pt x="765" y="437"/>
                </a:lnTo>
                <a:lnTo>
                  <a:pt x="3166" y="435"/>
                </a:lnTo>
                <a:lnTo>
                  <a:pt x="3237" y="14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TextShape 19"/>
          <p:cNvSpPr txBox="1"/>
          <p:nvPr/>
        </p:nvSpPr>
        <p:spPr>
          <a:xfrm>
            <a:off x="2376000" y="5400000"/>
            <a:ext cx="4248000" cy="112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Utilisez :</a:t>
            </a:r>
            <a:br/>
            <a:r>
              <a:rPr b="0" lang="fr-FR" sz="1050" spc="-1" strike="noStrike">
                <a:latin typeface="Courier New"/>
              </a:rPr>
              <a:t>git rev-parse –symbolic-full-name –abbrev-ref @{push}</a:t>
            </a:r>
            <a:br/>
            <a:r>
              <a:rPr b="0" lang="fr-FR" sz="1800" spc="-1" strike="noStrike">
                <a:latin typeface="Arial"/>
              </a:rPr>
              <a:t>Pour vérifier la référence vers laquelle vous allez pousser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Créer une Pull Request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6212896-6839-46E3-8F75-94CFD557904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93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5EF2B4B-5CC6-41C2-A85B-71E54F15969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694" name="TextShape 5"/>
          <p:cNvSpPr txBox="1"/>
          <p:nvPr/>
        </p:nvSpPr>
        <p:spPr>
          <a:xfrm>
            <a:off x="792000" y="1291680"/>
            <a:ext cx="763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La Pull Request proprement dite doit se faire à partir de l’interface de votre « fork » :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0" y="2067120"/>
            <a:ext cx="9143640" cy="1244880"/>
          </a:xfrm>
          <a:prstGeom prst="rect">
            <a:avLst/>
          </a:prstGeom>
          <a:ln>
            <a:noFill/>
          </a:ln>
        </p:spPr>
      </p:pic>
      <p:pic>
        <p:nvPicPr>
          <p:cNvPr id="696" name="" descr=""/>
          <p:cNvPicPr/>
          <p:nvPr/>
        </p:nvPicPr>
        <p:blipFill>
          <a:blip r:embed="rId2"/>
          <a:stretch/>
        </p:blipFill>
        <p:spPr>
          <a:xfrm>
            <a:off x="172800" y="3528000"/>
            <a:ext cx="4939200" cy="2777400"/>
          </a:xfrm>
          <a:prstGeom prst="rect">
            <a:avLst/>
          </a:prstGeom>
          <a:ln>
            <a:noFill/>
          </a:ln>
        </p:spPr>
      </p:pic>
      <p:sp>
        <p:nvSpPr>
          <p:cNvPr id="697" name="TextShape 6"/>
          <p:cNvSpPr txBox="1"/>
          <p:nvPr/>
        </p:nvSpPr>
        <p:spPr>
          <a:xfrm>
            <a:off x="5256000" y="4317840"/>
            <a:ext cx="3744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A partir de ce moment, l’administrateur du dépôt pourra choisir de commenter, intégrer la contribution, terminer la Pull Request, ...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623880" y="3117600"/>
            <a:ext cx="7886160" cy="6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90000"/>
              </a:lnSpc>
            </a:pPr>
            <a:r>
              <a:rPr b="1" lang="fr-FR" sz="3600" spc="-1" strike="noStrike">
                <a:solidFill>
                  <a:srgbClr val="ffffff"/>
                </a:solidFill>
                <a:latin typeface="Calibri"/>
              </a:rPr>
              <a:t>Utiliser Les Pull Requests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E6A016D-298D-4969-AFCF-4435439F08C8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01" name="CustomShape 4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15AF82-1224-4420-B06B-98AE2B7AA4C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Mise en œuvre d’un projet à l’aide de Git Flow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1 : Cloner le dépôt distant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# git clone &lt;adresse_du_depot&gt; [dossier_destination]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Adresse du dépôt : https://github.com/dacodemaniak/simple-project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 ce stade, vous disposez d’une copie locale du dépôt distant, vous pouvez commencer à configurer le flux Git.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70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F3DC8AC1-1A60-48D6-B5D0-663515C6ED1C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0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0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3566DD0-95CB-485B-B769-38D9BB50A42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Configurer Git Flow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2 : Etablir un flux Git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flow init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La branche de développement sera automatiquement créée.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Note : vous pouvez utiliser les commandes Git pour réaliser la même opération.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branch develop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push -u origin develop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74EC940-BA0B-4EA2-B6D9-804244D5FD3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1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1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CF53AB1-BA61-4CAB-9C18-670C814C5AE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Travailler avec des features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3 : Chaque développeur se charge d’une fonctionnalité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feature start &lt;my-feature&gt;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La branche « feature/my-feature » sera créée et vous serez basculé vers cette branche de développement.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Note : vous pouvez utiliser les commandes Git pour réaliser la même opération.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-b feature/my-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feature develop</a:t>
            </a:r>
            <a:br/>
            <a:endParaRPr b="0" lang="fr-FR" sz="1400" spc="-1" strike="noStrike">
              <a:latin typeface="Arial"/>
            </a:endParaRPr>
          </a:p>
        </p:txBody>
      </p:sp>
      <p:sp>
        <p:nvSpPr>
          <p:cNvPr id="71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B0B2FAD-08C9-496E-BF11-C2A928E11F76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1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1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D9146BF-0995-4C2F-BBB6-0A2F36802666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Implémentation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4 : Les « commits »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add --interactive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-projetc# git add .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mode interactif, vous pouvez choisir les fichiers à inclure dans le commit.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utilisant « . », vous ajoutez la totalité des fichiers modifiés depuis le dernier commit.</a:t>
            </a: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71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5AD9CB3-809E-4B9A-A014-9E042F7B82FB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2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B77BC74-6FB8-4093-A11F-E8B4D0840929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Rebasage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2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5 : Réécrire l’histoire (optionnel)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rebase –interactive HEAD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~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n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mode interactif, vous pouvez choisir la manière dont les commits seront réagencés, pour éviter de « traîner » des commits « de confort ».</a:t>
            </a: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E7B6315-7AE2-45B4-94FF-D0B4F0A9EF80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2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2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9536002-55D2-42B8-960C-60C497EB43E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Terminer une fonctionnalité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2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6 : Fusionner la fonctionnalité dans la branche « develop »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flow feature finish my-feature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La fonctionnalité sera fusionnée dans « develop » puis supprimée.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mode « classique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develop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pull origin develop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merge my-feature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branch -d my-feature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2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8317AEC-645F-455B-AADC-4365C60E341F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3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3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F86EFCA-AE63-42F9-BC1D-525499068BD1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Les branches sont généralement destinées à contenir les divers état de votre production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Une branche destinée à contenir ce qui doit partir en production,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Une branche de développement pour ce qui est en cours de conception,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Plusieurs branches plus petites pour chaque fonctionnalités,</a:t>
            </a:r>
            <a:endParaRPr b="0" lang="fr-FR" sz="2000" spc="-1" strike="noStrike">
              <a:latin typeface="Arial"/>
            </a:endParaRPr>
          </a:p>
          <a:p>
            <a:pPr lvl="1" marL="2286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 Light"/>
              </a:rPr>
              <a:t>...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000" spc="-1" strike="noStrike">
              <a:latin typeface="Arial"/>
            </a:endParaRPr>
          </a:p>
        </p:txBody>
      </p:sp>
      <p:pic>
        <p:nvPicPr>
          <p:cNvPr id="307" name="Espace réservé du contenu 13" descr=""/>
          <p:cNvPicPr/>
          <p:nvPr/>
        </p:nvPicPr>
        <p:blipFill>
          <a:blip r:embed="rId1"/>
          <a:stretch/>
        </p:blipFill>
        <p:spPr>
          <a:xfrm>
            <a:off x="4629240" y="2391480"/>
            <a:ext cx="3885480" cy="1640160"/>
          </a:xfrm>
          <a:prstGeom prst="rect">
            <a:avLst/>
          </a:prstGeom>
          <a:ln>
            <a:noFill/>
          </a:ln>
        </p:spPr>
      </p:pic>
      <p:sp>
        <p:nvSpPr>
          <p:cNvPr id="308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7FB80B4-B03F-427F-AD1D-29132D454CB2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6EBD197-1F0F-4FA8-9EA6-FE820CC3AAF9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Préparer une « release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7 : Créer une « release » à partir de la branche « develop »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flow release start m.m.m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Une branche release/m.m.m sera créée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mode « classique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develop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-b release/m.m.m</a:t>
            </a:r>
            <a:br/>
            <a:endParaRPr b="0" lang="fr-FR" sz="1400" spc="-1" strike="noStrike"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F8132D6-22C6-46FB-812E-1D948A31A654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3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4D7A0385-EE6B-4F5C-AA42-F52FA1DD7E10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Terminer une « release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Etape 8 : Marquer la release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flow release finish m.m.m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Une tag v-m.m.m sera créé, vous pouvez pousser le tag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En mode « classique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tag -a v-</a:t>
            </a: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m.m.m -m « My description »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push origin v-m.m.m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master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merge release/m.m.m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checkout develop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merge release/m.m.m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simple-project# git branch -d release/m.m.m</a:t>
            </a:r>
            <a:br/>
            <a:br/>
            <a:endParaRPr b="0" lang="fr-FR" sz="1400" spc="-1" strike="noStrike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C1AB58B-9C0D-46AE-B078-C48FC9EE739A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40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41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7C727EA-26EC-404A-B76A-FA2695295985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A vous de jouer...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628560" y="1440000"/>
            <a:ext cx="7886160" cy="473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L’attendu de la release consiste à créer une interface web disposant des fonctionnalités suivantes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Une page d’accueil « anonyme » invitant l’utilisateur à se connecter,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Une page d’accueil « connecté » présentant un tableau de bord utilisateur,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Une page de « création de compte »,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Tahoma"/>
              </a:rPr>
              <a:t>Une page de Conditions Générales d’Utilisation accessible en pied de page</a:t>
            </a:r>
            <a:br/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  <a:ea typeface="Tahoma"/>
              </a:rPr>
              <a:t>Attention, le Product Owner peut vous demander de faire des adaptations en cours de route !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br/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9AD1B22-71E3-488B-8111-F16E34778525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745" name="CustomShape 4"/>
          <p:cNvSpPr/>
          <p:nvPr/>
        </p:nvSpPr>
        <p:spPr>
          <a:xfrm>
            <a:off x="630000" y="6534000"/>
            <a:ext cx="47836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4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A25D804-469E-41C3-A25A-D25848D0F4BC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28560" y="705600"/>
            <a:ext cx="7886160" cy="5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Calibri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630000" y="1440000"/>
            <a:ext cx="3885480" cy="48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fr-FR" sz="2100" spc="-1" strike="noStrike">
                <a:solidFill>
                  <a:srgbClr val="000000"/>
                </a:solidFill>
                <a:latin typeface="Calibri Light"/>
              </a:rPr>
              <a:t>Une branche est généralement créée pour chaque fonctionnalité, ainsi, vous pouvez basculer  entre elles :</a:t>
            </a:r>
            <a:endParaRPr b="0" lang="fr-FR" sz="2100" spc="-1" strike="noStrike">
              <a:latin typeface="Arial"/>
            </a:endParaRPr>
          </a:p>
          <a:p>
            <a:pPr lvl="2" marL="44784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Quand une fonctionnalité est prête, vous pouvez la fusionner dans la branche parente,</a:t>
            </a:r>
            <a:endParaRPr b="0" lang="fr-FR" sz="1800" spc="-1" strike="noStrike">
              <a:latin typeface="Arial"/>
            </a:endParaRPr>
          </a:p>
          <a:p>
            <a:pPr lvl="2" marL="44784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Si la branche est stable, vous pouvez la supprimer après fusion,</a:t>
            </a:r>
            <a:endParaRPr b="0" lang="fr-FR" sz="1800" spc="-1" strike="noStrike">
              <a:latin typeface="Arial"/>
            </a:endParaRPr>
          </a:p>
          <a:p>
            <a:pPr lvl="2" marL="44784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Ou la conserver pour évolutions futures,</a:t>
            </a:r>
            <a:endParaRPr b="0" lang="fr-FR" sz="1800" spc="-1" strike="noStrike">
              <a:latin typeface="Arial"/>
            </a:endParaRPr>
          </a:p>
          <a:p>
            <a:pPr lvl="2" marL="44784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 Light"/>
              </a:rPr>
              <a:t>...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313" name="Espace réservé du contenu 10" descr=""/>
          <p:cNvPicPr/>
          <p:nvPr/>
        </p:nvPicPr>
        <p:blipFill>
          <a:blip r:embed="rId1"/>
          <a:stretch/>
        </p:blipFill>
        <p:spPr>
          <a:xfrm>
            <a:off x="5394240" y="1440000"/>
            <a:ext cx="2355480" cy="486036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6168240" y="6534000"/>
            <a:ext cx="203688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50A9326-5C0A-4D75-B306-00227D50B3E9}" type="datetime">
              <a:rPr b="0" i="1" lang="fr-FR" sz="900" spc="-1" strike="noStrike">
                <a:solidFill>
                  <a:srgbClr val="000000"/>
                </a:solidFill>
                <a:latin typeface="Calibri"/>
              </a:rPr>
              <a:t>30/04/2020</a:t>
            </a:fld>
            <a:endParaRPr b="0" lang="fr-FR" sz="9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630000" y="6534000"/>
            <a:ext cx="68828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Calibri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8128080" y="6534000"/>
            <a:ext cx="38664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0521221-ABDE-4331-9BF2-CA199E4F6B0F}" type="slidenum">
              <a:rPr b="1" lang="fr-FR" sz="900" spc="-1" strike="noStrike">
                <a:solidFill>
                  <a:srgbClr val="000000"/>
                </a:solidFill>
                <a:latin typeface="Calibri"/>
              </a:rPr>
              <a:t>1</a:t>
            </a:fld>
            <a:endParaRPr b="0" lang="fr-FR" sz="9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4a4a"/>
      </a:dk2>
      <a:lt2>
        <a:srgbClr val="282727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Masque Aelion support informatique</Template>
  <TotalTime>2062</TotalTime>
  <Application>LibreOffice/6.0.7.3$MacOSX_X86_64 LibreOffice_project/dc89aa7a9eabfd848af146d5086077aeed2ae4a5</Application>
  <Words>2059</Words>
  <Paragraphs>715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2019-11-04T11:04:42Z</dcterms:created>
  <dc:creator>Clémence ALBERT</dc:creator>
  <dc:description/>
  <dc:language>fr-FR</dc:language>
  <cp:lastModifiedBy/>
  <cp:lastPrinted>2019-04-08T14:21:16Z</cp:lastPrinted>
  <dcterms:modified xsi:type="dcterms:W3CDTF">2020-04-30T15:38:49Z</dcterms:modified>
  <cp:revision>35</cp:revision>
  <dc:subject/>
  <dc:title>Versionning et travail collaboratif avec Git Système de gestion de versions multi-sujets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65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66</vt:i4>
  </property>
</Properties>
</file>